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23" r:id="rId4"/>
  </p:sldMasterIdLst>
  <p:notesMasterIdLst>
    <p:notesMasterId r:id="rId39"/>
  </p:notesMasterIdLst>
  <p:handoutMasterIdLst>
    <p:handoutMasterId r:id="rId40"/>
  </p:handoutMasterIdLst>
  <p:sldIdLst>
    <p:sldId id="257" r:id="rId5"/>
    <p:sldId id="313" r:id="rId6"/>
    <p:sldId id="272" r:id="rId7"/>
    <p:sldId id="261" r:id="rId8"/>
    <p:sldId id="264" r:id="rId9"/>
    <p:sldId id="265" r:id="rId10"/>
    <p:sldId id="286" r:id="rId11"/>
    <p:sldId id="287" r:id="rId12"/>
    <p:sldId id="314" r:id="rId13"/>
    <p:sldId id="332" r:id="rId14"/>
    <p:sldId id="331" r:id="rId15"/>
    <p:sldId id="329" r:id="rId16"/>
    <p:sldId id="334" r:id="rId17"/>
    <p:sldId id="317" r:id="rId18"/>
    <p:sldId id="315" r:id="rId19"/>
    <p:sldId id="320" r:id="rId20"/>
    <p:sldId id="321" r:id="rId21"/>
    <p:sldId id="322" r:id="rId22"/>
    <p:sldId id="323" r:id="rId23"/>
    <p:sldId id="324" r:id="rId24"/>
    <p:sldId id="325" r:id="rId25"/>
    <p:sldId id="326" r:id="rId26"/>
    <p:sldId id="319" r:id="rId27"/>
    <p:sldId id="316" r:id="rId28"/>
    <p:sldId id="344" r:id="rId29"/>
    <p:sldId id="337" r:id="rId30"/>
    <p:sldId id="338" r:id="rId31"/>
    <p:sldId id="339" r:id="rId32"/>
    <p:sldId id="343" r:id="rId33"/>
    <p:sldId id="340" r:id="rId34"/>
    <p:sldId id="341" r:id="rId35"/>
    <p:sldId id="342" r:id="rId36"/>
    <p:sldId id="335" r:id="rId37"/>
    <p:sldId id="270" r:id="rId38"/>
  </p:sldIdLst>
  <p:sldSz cx="9144000" cy="6858000" type="screen4x3"/>
  <p:notesSz cx="6858000" cy="9144000"/>
  <p:defaultTextStyle>
    <a:defPPr>
      <a:defRPr lang="de-DE"/>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B42C"/>
    <a:srgbClr val="72B541"/>
    <a:srgbClr val="70B52C"/>
    <a:srgbClr val="718492"/>
    <a:srgbClr val="7E7E7E"/>
    <a:srgbClr val="E47823"/>
    <a:srgbClr val="1B7635"/>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Stil mediu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7" autoAdjust="0"/>
    <p:restoredTop sz="99568" autoAdjust="0"/>
  </p:normalViewPr>
  <p:slideViewPr>
    <p:cSldViewPr snapToObjects="1">
      <p:cViewPr>
        <p:scale>
          <a:sx n="100" d="100"/>
          <a:sy n="100" d="100"/>
        </p:scale>
        <p:origin x="-210" y="-198"/>
      </p:cViewPr>
      <p:guideLst>
        <p:guide orient="horz" pos="2160"/>
        <p:guide pos="2880"/>
      </p:guideLst>
    </p:cSldViewPr>
  </p:slideViewPr>
  <p:outlineViewPr>
    <p:cViewPr>
      <p:scale>
        <a:sx n="33" d="100"/>
        <a:sy n="33" d="100"/>
      </p:scale>
      <p:origin x="48" y="9360"/>
    </p:cViewPr>
  </p:outlineViewPr>
  <p:notesTextViewPr>
    <p:cViewPr>
      <p:scale>
        <a:sx n="100" d="100"/>
        <a:sy n="100" d="100"/>
      </p:scale>
      <p:origin x="0" y="0"/>
    </p:cViewPr>
  </p:notesTextViewPr>
  <p:notesViewPr>
    <p:cSldViewPr snapToObjects="1">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Footer Placeholder 3"/>
          <p:cNvSpPr>
            <a:spLocks noGrp="1"/>
          </p:cNvSpPr>
          <p:nvPr>
            <p:ph type="ftr" sz="quarter" idx="2"/>
          </p:nvPr>
        </p:nvSpPr>
        <p:spPr>
          <a:xfrm>
            <a:off x="1809750" y="8821738"/>
            <a:ext cx="3238500" cy="325437"/>
          </a:xfrm>
          <a:prstGeom prst="rect">
            <a:avLst/>
          </a:prstGeom>
        </p:spPr>
        <p:txBody>
          <a:bodyPr vert="horz" wrap="none" lIns="144000" tIns="45720" rIns="91440" bIns="0" rtlCol="0" anchor="b"/>
          <a:lstStyle>
            <a:lvl1pPr algn="ctr" fontAlgn="auto">
              <a:spcBef>
                <a:spcPts val="0"/>
              </a:spcBef>
              <a:spcAft>
                <a:spcPts val="0"/>
              </a:spcAft>
              <a:defRPr sz="1000" smtClean="0">
                <a:latin typeface="+mn-lt"/>
                <a:ea typeface="+mn-ea"/>
                <a:cs typeface="+mn-cs"/>
              </a:defRPr>
            </a:lvl1pPr>
          </a:lstStyle>
          <a:p>
            <a:pPr>
              <a:defRPr/>
            </a:pPr>
            <a:r>
              <a:rPr lang="en-GB"/>
              <a:t>Presentation title</a:t>
            </a:r>
          </a:p>
        </p:txBody>
      </p:sp>
      <p:grpSp>
        <p:nvGrpSpPr>
          <p:cNvPr id="13315" name="Group 8"/>
          <p:cNvGrpSpPr>
            <a:grpSpLocks/>
          </p:cNvGrpSpPr>
          <p:nvPr/>
        </p:nvGrpSpPr>
        <p:grpSpPr bwMode="auto">
          <a:xfrm>
            <a:off x="5373688" y="0"/>
            <a:ext cx="1276350" cy="215900"/>
            <a:chOff x="5373252" y="524"/>
            <a:chExt cx="1276364" cy="216000"/>
          </a:xfrm>
        </p:grpSpPr>
        <p:sp>
          <p:nvSpPr>
            <p:cNvPr id="13319" name="Freeform 5"/>
            <p:cNvSpPr>
              <a:spLocks noEditPoints="1"/>
            </p:cNvSpPr>
            <p:nvPr userDrawn="1"/>
          </p:nvSpPr>
          <p:spPr bwMode="gray">
            <a:xfrm>
              <a:off x="5683864" y="100937"/>
              <a:ext cx="116479" cy="112463"/>
            </a:xfrm>
            <a:custGeom>
              <a:avLst/>
              <a:gdLst>
                <a:gd name="T0" fmla="*/ 1181 w 2281"/>
                <a:gd name="T1" fmla="*/ 1782 h 2184"/>
                <a:gd name="T2" fmla="*/ 695 w 2281"/>
                <a:gd name="T3" fmla="*/ 1782 h 2184"/>
                <a:gd name="T4" fmla="*/ 695 w 2281"/>
                <a:gd name="T5" fmla="*/ 1274 h 2184"/>
                <a:gd name="T6" fmla="*/ 1181 w 2281"/>
                <a:gd name="T7" fmla="*/ 1274 h 2184"/>
                <a:gd name="T8" fmla="*/ 1556 w 2281"/>
                <a:gd name="T9" fmla="*/ 1525 h 2184"/>
                <a:gd name="T10" fmla="*/ 1181 w 2281"/>
                <a:gd name="T11" fmla="*/ 1782 h 2184"/>
                <a:gd name="T12" fmla="*/ 695 w 2281"/>
                <a:gd name="T13" fmla="*/ 403 h 2184"/>
                <a:gd name="T14" fmla="*/ 1094 w 2281"/>
                <a:gd name="T15" fmla="*/ 403 h 2184"/>
                <a:gd name="T16" fmla="*/ 1465 w 2281"/>
                <a:gd name="T17" fmla="*/ 642 h 2184"/>
                <a:gd name="T18" fmla="*/ 1094 w 2281"/>
                <a:gd name="T19" fmla="*/ 887 h 2184"/>
                <a:gd name="T20" fmla="*/ 695 w 2281"/>
                <a:gd name="T21" fmla="*/ 887 h 2184"/>
                <a:gd name="T22" fmla="*/ 695 w 2281"/>
                <a:gd name="T23" fmla="*/ 403 h 2184"/>
                <a:gd name="T24" fmla="*/ 1704 w 2281"/>
                <a:gd name="T25" fmla="*/ 1056 h 2184"/>
                <a:gd name="T26" fmla="*/ 2192 w 2281"/>
                <a:gd name="T27" fmla="*/ 552 h 2184"/>
                <a:gd name="T28" fmla="*/ 1314 w 2281"/>
                <a:gd name="T29" fmla="*/ 0 h 2184"/>
                <a:gd name="T30" fmla="*/ 0 w 2281"/>
                <a:gd name="T31" fmla="*/ 0 h 2184"/>
                <a:gd name="T32" fmla="*/ 0 w 2281"/>
                <a:gd name="T33" fmla="*/ 2184 h 2184"/>
                <a:gd name="T34" fmla="*/ 1375 w 2281"/>
                <a:gd name="T35" fmla="*/ 2184 h 2184"/>
                <a:gd name="T36" fmla="*/ 2281 w 2281"/>
                <a:gd name="T37" fmla="*/ 1590 h 2184"/>
                <a:gd name="T38" fmla="*/ 1704 w 2281"/>
                <a:gd name="T39" fmla="*/ 1056 h 21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281" h="2184">
                  <a:moveTo>
                    <a:pt x="1181" y="1782"/>
                  </a:moveTo>
                  <a:lnTo>
                    <a:pt x="695" y="1782"/>
                  </a:lnTo>
                  <a:lnTo>
                    <a:pt x="695" y="1274"/>
                  </a:lnTo>
                  <a:lnTo>
                    <a:pt x="1181" y="1274"/>
                  </a:lnTo>
                  <a:cubicBezTo>
                    <a:pt x="1384" y="1274"/>
                    <a:pt x="1556" y="1322"/>
                    <a:pt x="1556" y="1525"/>
                  </a:cubicBezTo>
                  <a:cubicBezTo>
                    <a:pt x="1556" y="1715"/>
                    <a:pt x="1414" y="1782"/>
                    <a:pt x="1181" y="1782"/>
                  </a:cubicBezTo>
                  <a:close/>
                  <a:moveTo>
                    <a:pt x="695" y="403"/>
                  </a:moveTo>
                  <a:lnTo>
                    <a:pt x="1094" y="403"/>
                  </a:lnTo>
                  <a:cubicBezTo>
                    <a:pt x="1350" y="403"/>
                    <a:pt x="1465" y="472"/>
                    <a:pt x="1465" y="642"/>
                  </a:cubicBezTo>
                  <a:cubicBezTo>
                    <a:pt x="1465" y="808"/>
                    <a:pt x="1363" y="887"/>
                    <a:pt x="1094" y="887"/>
                  </a:cubicBezTo>
                  <a:lnTo>
                    <a:pt x="695" y="887"/>
                  </a:lnTo>
                  <a:lnTo>
                    <a:pt x="695" y="403"/>
                  </a:lnTo>
                  <a:close/>
                  <a:moveTo>
                    <a:pt x="1704" y="1056"/>
                  </a:moveTo>
                  <a:cubicBezTo>
                    <a:pt x="1988" y="987"/>
                    <a:pt x="2194" y="823"/>
                    <a:pt x="2192" y="552"/>
                  </a:cubicBezTo>
                  <a:cubicBezTo>
                    <a:pt x="2188" y="218"/>
                    <a:pt x="1930" y="0"/>
                    <a:pt x="1314" y="0"/>
                  </a:cubicBezTo>
                  <a:lnTo>
                    <a:pt x="0" y="0"/>
                  </a:lnTo>
                  <a:lnTo>
                    <a:pt x="0" y="2184"/>
                  </a:lnTo>
                  <a:lnTo>
                    <a:pt x="1375" y="2184"/>
                  </a:lnTo>
                  <a:cubicBezTo>
                    <a:pt x="1991" y="2184"/>
                    <a:pt x="2281" y="1935"/>
                    <a:pt x="2281" y="1590"/>
                  </a:cubicBezTo>
                  <a:cubicBezTo>
                    <a:pt x="2281" y="1233"/>
                    <a:pt x="1985" y="1102"/>
                    <a:pt x="1704" y="1056"/>
                  </a:cubicBezTo>
                  <a:close/>
                </a:path>
              </a:pathLst>
            </a:custGeom>
            <a:solidFill>
              <a:srgbClr val="002D5A"/>
            </a:solidFill>
            <a:ln>
              <a:noFill/>
            </a:ln>
            <a:extLst>
              <a:ext uri="{91240B29-F687-4F45-9708-019B960494DF}">
                <a14:hiddenLine xmlns:a14="http://schemas.microsoft.com/office/drawing/2010/main" w="9525">
                  <a:solidFill>
                    <a:srgbClr val="000000"/>
                  </a:solidFill>
                  <a:round/>
                  <a:headEnd/>
                  <a:tailEnd/>
                </a14:hiddenLine>
              </a:ext>
            </a:extLst>
          </p:spPr>
          <p:txBody>
            <a:bodyPr rIns="0" bIns="0"/>
            <a:lstStyle/>
            <a:p>
              <a:endParaRPr lang="de-DE"/>
            </a:p>
          </p:txBody>
        </p:sp>
        <p:sp>
          <p:nvSpPr>
            <p:cNvPr id="13320" name="Freeform 6"/>
            <p:cNvSpPr>
              <a:spLocks noEditPoints="1"/>
            </p:cNvSpPr>
            <p:nvPr userDrawn="1"/>
          </p:nvSpPr>
          <p:spPr bwMode="gray">
            <a:xfrm>
              <a:off x="5812393" y="98036"/>
              <a:ext cx="137008" cy="118488"/>
            </a:xfrm>
            <a:custGeom>
              <a:avLst/>
              <a:gdLst>
                <a:gd name="T0" fmla="*/ 1341 w 2683"/>
                <a:gd name="T1" fmla="*/ 1851 h 2299"/>
                <a:gd name="T2" fmla="*/ 731 w 2683"/>
                <a:gd name="T3" fmla="*/ 1149 h 2299"/>
                <a:gd name="T4" fmla="*/ 1341 w 2683"/>
                <a:gd name="T5" fmla="*/ 448 h 2299"/>
                <a:gd name="T6" fmla="*/ 1951 w 2683"/>
                <a:gd name="T7" fmla="*/ 1149 h 2299"/>
                <a:gd name="T8" fmla="*/ 1341 w 2683"/>
                <a:gd name="T9" fmla="*/ 1851 h 2299"/>
                <a:gd name="T10" fmla="*/ 1341 w 2683"/>
                <a:gd name="T11" fmla="*/ 0 h 2299"/>
                <a:gd name="T12" fmla="*/ 0 w 2683"/>
                <a:gd name="T13" fmla="*/ 1149 h 2299"/>
                <a:gd name="T14" fmla="*/ 1341 w 2683"/>
                <a:gd name="T15" fmla="*/ 2299 h 2299"/>
                <a:gd name="T16" fmla="*/ 2683 w 2683"/>
                <a:gd name="T17" fmla="*/ 1149 h 2299"/>
                <a:gd name="T18" fmla="*/ 1341 w 2683"/>
                <a:gd name="T19" fmla="*/ 0 h 229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83" h="2299">
                  <a:moveTo>
                    <a:pt x="1341" y="1851"/>
                  </a:moveTo>
                  <a:cubicBezTo>
                    <a:pt x="885" y="1851"/>
                    <a:pt x="731" y="1552"/>
                    <a:pt x="731" y="1149"/>
                  </a:cubicBezTo>
                  <a:cubicBezTo>
                    <a:pt x="731" y="744"/>
                    <a:pt x="913" y="448"/>
                    <a:pt x="1341" y="448"/>
                  </a:cubicBezTo>
                  <a:cubicBezTo>
                    <a:pt x="1791" y="448"/>
                    <a:pt x="1951" y="741"/>
                    <a:pt x="1951" y="1149"/>
                  </a:cubicBezTo>
                  <a:cubicBezTo>
                    <a:pt x="1951" y="1555"/>
                    <a:pt x="1788" y="1851"/>
                    <a:pt x="1341" y="1851"/>
                  </a:cubicBezTo>
                  <a:close/>
                  <a:moveTo>
                    <a:pt x="1341" y="0"/>
                  </a:moveTo>
                  <a:cubicBezTo>
                    <a:pt x="475" y="0"/>
                    <a:pt x="0" y="433"/>
                    <a:pt x="0" y="1149"/>
                  </a:cubicBezTo>
                  <a:cubicBezTo>
                    <a:pt x="0" y="1830"/>
                    <a:pt x="369" y="2299"/>
                    <a:pt x="1341" y="2299"/>
                  </a:cubicBezTo>
                  <a:cubicBezTo>
                    <a:pt x="2205" y="2299"/>
                    <a:pt x="2683" y="1863"/>
                    <a:pt x="2683" y="1149"/>
                  </a:cubicBezTo>
                  <a:cubicBezTo>
                    <a:pt x="2683" y="469"/>
                    <a:pt x="2293" y="0"/>
                    <a:pt x="1341" y="0"/>
                  </a:cubicBezTo>
                  <a:close/>
                </a:path>
              </a:pathLst>
            </a:custGeom>
            <a:solidFill>
              <a:srgbClr val="002D5A"/>
            </a:solidFill>
            <a:ln>
              <a:noFill/>
            </a:ln>
            <a:extLst>
              <a:ext uri="{91240B29-F687-4F45-9708-019B960494DF}">
                <a14:hiddenLine xmlns:a14="http://schemas.microsoft.com/office/drawing/2010/main" w="9525">
                  <a:solidFill>
                    <a:srgbClr val="000000"/>
                  </a:solidFill>
                  <a:round/>
                  <a:headEnd/>
                  <a:tailEnd/>
                </a14:hiddenLine>
              </a:ext>
            </a:extLst>
          </p:spPr>
          <p:txBody>
            <a:bodyPr rIns="0" bIns="0"/>
            <a:lstStyle/>
            <a:p>
              <a:endParaRPr lang="de-DE"/>
            </a:p>
          </p:txBody>
        </p:sp>
        <p:sp>
          <p:nvSpPr>
            <p:cNvPr id="13321" name="Freeform 7"/>
            <p:cNvSpPr>
              <a:spLocks noEditPoints="1"/>
            </p:cNvSpPr>
            <p:nvPr userDrawn="1"/>
          </p:nvSpPr>
          <p:spPr bwMode="gray">
            <a:xfrm>
              <a:off x="5966360" y="100937"/>
              <a:ext cx="119380" cy="112463"/>
            </a:xfrm>
            <a:custGeom>
              <a:avLst/>
              <a:gdLst>
                <a:gd name="T0" fmla="*/ 1175 w 2337"/>
                <a:gd name="T1" fmla="*/ 947 h 2184"/>
                <a:gd name="T2" fmla="*/ 709 w 2337"/>
                <a:gd name="T3" fmla="*/ 947 h 2184"/>
                <a:gd name="T4" fmla="*/ 709 w 2337"/>
                <a:gd name="T5" fmla="*/ 424 h 2184"/>
                <a:gd name="T6" fmla="*/ 1175 w 2337"/>
                <a:gd name="T7" fmla="*/ 424 h 2184"/>
                <a:gd name="T8" fmla="*/ 1546 w 2337"/>
                <a:gd name="T9" fmla="*/ 678 h 2184"/>
                <a:gd name="T10" fmla="*/ 1175 w 2337"/>
                <a:gd name="T11" fmla="*/ 947 h 2184"/>
                <a:gd name="T12" fmla="*/ 2198 w 2337"/>
                <a:gd name="T13" fmla="*/ 1483 h 2184"/>
                <a:gd name="T14" fmla="*/ 1709 w 2337"/>
                <a:gd name="T15" fmla="*/ 1126 h 2184"/>
                <a:gd name="T16" fmla="*/ 2253 w 2337"/>
                <a:gd name="T17" fmla="*/ 596 h 2184"/>
                <a:gd name="T18" fmla="*/ 1392 w 2337"/>
                <a:gd name="T19" fmla="*/ 0 h 2184"/>
                <a:gd name="T20" fmla="*/ 0 w 2337"/>
                <a:gd name="T21" fmla="*/ 0 h 2184"/>
                <a:gd name="T22" fmla="*/ 0 w 2337"/>
                <a:gd name="T23" fmla="*/ 2184 h 2184"/>
                <a:gd name="T24" fmla="*/ 709 w 2337"/>
                <a:gd name="T25" fmla="*/ 2184 h 2184"/>
                <a:gd name="T26" fmla="*/ 709 w 2337"/>
                <a:gd name="T27" fmla="*/ 1362 h 2184"/>
                <a:gd name="T28" fmla="*/ 1096 w 2337"/>
                <a:gd name="T29" fmla="*/ 1362 h 2184"/>
                <a:gd name="T30" fmla="*/ 1489 w 2337"/>
                <a:gd name="T31" fmla="*/ 1555 h 2184"/>
                <a:gd name="T32" fmla="*/ 1555 w 2337"/>
                <a:gd name="T33" fmla="*/ 2009 h 2184"/>
                <a:gd name="T34" fmla="*/ 1594 w 2337"/>
                <a:gd name="T35" fmla="*/ 2184 h 2184"/>
                <a:gd name="T36" fmla="*/ 2337 w 2337"/>
                <a:gd name="T37" fmla="*/ 2184 h 2184"/>
                <a:gd name="T38" fmla="*/ 2289 w 2337"/>
                <a:gd name="T39" fmla="*/ 1991 h 2184"/>
                <a:gd name="T40" fmla="*/ 2198 w 2337"/>
                <a:gd name="T41" fmla="*/ 1483 h 218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337" h="2184">
                  <a:moveTo>
                    <a:pt x="1175" y="947"/>
                  </a:moveTo>
                  <a:lnTo>
                    <a:pt x="709" y="947"/>
                  </a:lnTo>
                  <a:lnTo>
                    <a:pt x="709" y="424"/>
                  </a:lnTo>
                  <a:cubicBezTo>
                    <a:pt x="833" y="424"/>
                    <a:pt x="1175" y="424"/>
                    <a:pt x="1175" y="424"/>
                  </a:cubicBezTo>
                  <a:cubicBezTo>
                    <a:pt x="1413" y="424"/>
                    <a:pt x="1546" y="491"/>
                    <a:pt x="1546" y="678"/>
                  </a:cubicBezTo>
                  <a:cubicBezTo>
                    <a:pt x="1546" y="847"/>
                    <a:pt x="1446" y="947"/>
                    <a:pt x="1175" y="947"/>
                  </a:cubicBezTo>
                  <a:close/>
                  <a:moveTo>
                    <a:pt x="2198" y="1483"/>
                  </a:moveTo>
                  <a:cubicBezTo>
                    <a:pt x="2150" y="1241"/>
                    <a:pt x="2017" y="1165"/>
                    <a:pt x="1709" y="1126"/>
                  </a:cubicBezTo>
                  <a:cubicBezTo>
                    <a:pt x="1999" y="1083"/>
                    <a:pt x="2253" y="914"/>
                    <a:pt x="2253" y="596"/>
                  </a:cubicBezTo>
                  <a:cubicBezTo>
                    <a:pt x="2253" y="197"/>
                    <a:pt x="1936" y="0"/>
                    <a:pt x="1392" y="0"/>
                  </a:cubicBezTo>
                  <a:lnTo>
                    <a:pt x="0" y="0"/>
                  </a:lnTo>
                  <a:lnTo>
                    <a:pt x="0" y="2184"/>
                  </a:lnTo>
                  <a:lnTo>
                    <a:pt x="709" y="2184"/>
                  </a:lnTo>
                  <a:lnTo>
                    <a:pt x="709" y="1362"/>
                  </a:lnTo>
                  <a:lnTo>
                    <a:pt x="1096" y="1362"/>
                  </a:lnTo>
                  <a:cubicBezTo>
                    <a:pt x="1380" y="1362"/>
                    <a:pt x="1455" y="1410"/>
                    <a:pt x="1489" y="1555"/>
                  </a:cubicBezTo>
                  <a:cubicBezTo>
                    <a:pt x="1501" y="1616"/>
                    <a:pt x="1525" y="1834"/>
                    <a:pt x="1555" y="2009"/>
                  </a:cubicBezTo>
                  <a:cubicBezTo>
                    <a:pt x="1567" y="2079"/>
                    <a:pt x="1579" y="2142"/>
                    <a:pt x="1594" y="2184"/>
                  </a:cubicBezTo>
                  <a:lnTo>
                    <a:pt x="2337" y="2184"/>
                  </a:lnTo>
                  <a:cubicBezTo>
                    <a:pt x="2322" y="2145"/>
                    <a:pt x="2304" y="2072"/>
                    <a:pt x="2289" y="1991"/>
                  </a:cubicBezTo>
                  <a:cubicBezTo>
                    <a:pt x="2265" y="1870"/>
                    <a:pt x="2220" y="1592"/>
                    <a:pt x="2198" y="1483"/>
                  </a:cubicBezTo>
                  <a:close/>
                </a:path>
              </a:pathLst>
            </a:custGeom>
            <a:solidFill>
              <a:srgbClr val="002D5A"/>
            </a:solidFill>
            <a:ln>
              <a:noFill/>
            </a:ln>
            <a:extLst>
              <a:ext uri="{91240B29-F687-4F45-9708-019B960494DF}">
                <a14:hiddenLine xmlns:a14="http://schemas.microsoft.com/office/drawing/2010/main" w="9525">
                  <a:solidFill>
                    <a:srgbClr val="000000"/>
                  </a:solidFill>
                  <a:round/>
                  <a:headEnd/>
                  <a:tailEnd/>
                </a14:hiddenLine>
              </a:ext>
            </a:extLst>
          </p:spPr>
          <p:txBody>
            <a:bodyPr rIns="0" bIns="0"/>
            <a:lstStyle/>
            <a:p>
              <a:endParaRPr lang="de-DE"/>
            </a:p>
          </p:txBody>
        </p:sp>
        <p:sp>
          <p:nvSpPr>
            <p:cNvPr id="13322" name="Freeform 8"/>
            <p:cNvSpPr>
              <a:spLocks/>
            </p:cNvSpPr>
            <p:nvPr userDrawn="1"/>
          </p:nvSpPr>
          <p:spPr bwMode="gray">
            <a:xfrm>
              <a:off x="6103591" y="100937"/>
              <a:ext cx="99744" cy="112463"/>
            </a:xfrm>
            <a:custGeom>
              <a:avLst/>
              <a:gdLst>
                <a:gd name="T0" fmla="*/ 710 w 1954"/>
                <a:gd name="T1" fmla="*/ 1304 h 2184"/>
                <a:gd name="T2" fmla="*/ 1864 w 1954"/>
                <a:gd name="T3" fmla="*/ 1304 h 2184"/>
                <a:gd name="T4" fmla="*/ 1864 w 1954"/>
                <a:gd name="T5" fmla="*/ 860 h 2184"/>
                <a:gd name="T6" fmla="*/ 710 w 1954"/>
                <a:gd name="T7" fmla="*/ 860 h 2184"/>
                <a:gd name="T8" fmla="*/ 710 w 1954"/>
                <a:gd name="T9" fmla="*/ 451 h 2184"/>
                <a:gd name="T10" fmla="*/ 1933 w 1954"/>
                <a:gd name="T11" fmla="*/ 451 h 2184"/>
                <a:gd name="T12" fmla="*/ 1933 w 1954"/>
                <a:gd name="T13" fmla="*/ 0 h 2184"/>
                <a:gd name="T14" fmla="*/ 0 w 1954"/>
                <a:gd name="T15" fmla="*/ 0 h 2184"/>
                <a:gd name="T16" fmla="*/ 0 w 1954"/>
                <a:gd name="T17" fmla="*/ 2184 h 2184"/>
                <a:gd name="T18" fmla="*/ 1954 w 1954"/>
                <a:gd name="T19" fmla="*/ 2184 h 2184"/>
                <a:gd name="T20" fmla="*/ 1954 w 1954"/>
                <a:gd name="T21" fmla="*/ 1734 h 2184"/>
                <a:gd name="T22" fmla="*/ 710 w 1954"/>
                <a:gd name="T23" fmla="*/ 1734 h 2184"/>
                <a:gd name="T24" fmla="*/ 710 w 1954"/>
                <a:gd name="T25" fmla="*/ 1304 h 21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954" h="2184">
                  <a:moveTo>
                    <a:pt x="710" y="1304"/>
                  </a:moveTo>
                  <a:lnTo>
                    <a:pt x="1864" y="1304"/>
                  </a:lnTo>
                  <a:lnTo>
                    <a:pt x="1864" y="860"/>
                  </a:lnTo>
                  <a:lnTo>
                    <a:pt x="710" y="860"/>
                  </a:lnTo>
                  <a:lnTo>
                    <a:pt x="710" y="451"/>
                  </a:lnTo>
                  <a:lnTo>
                    <a:pt x="1933" y="451"/>
                  </a:lnTo>
                  <a:lnTo>
                    <a:pt x="1933" y="0"/>
                  </a:lnTo>
                  <a:lnTo>
                    <a:pt x="0" y="0"/>
                  </a:lnTo>
                  <a:lnTo>
                    <a:pt x="0" y="2184"/>
                  </a:lnTo>
                  <a:lnTo>
                    <a:pt x="1954" y="2184"/>
                  </a:lnTo>
                  <a:lnTo>
                    <a:pt x="1954" y="1734"/>
                  </a:lnTo>
                  <a:lnTo>
                    <a:pt x="710" y="1734"/>
                  </a:lnTo>
                  <a:lnTo>
                    <a:pt x="710" y="1304"/>
                  </a:lnTo>
                  <a:close/>
                </a:path>
              </a:pathLst>
            </a:custGeom>
            <a:solidFill>
              <a:srgbClr val="002D5A"/>
            </a:solidFill>
            <a:ln>
              <a:noFill/>
            </a:ln>
            <a:extLst>
              <a:ext uri="{91240B29-F687-4F45-9708-019B960494DF}">
                <a14:hiddenLine xmlns:a14="http://schemas.microsoft.com/office/drawing/2010/main" w="9525">
                  <a:solidFill>
                    <a:srgbClr val="000000"/>
                  </a:solidFill>
                  <a:round/>
                  <a:headEnd/>
                  <a:tailEnd/>
                </a14:hiddenLine>
              </a:ext>
            </a:extLst>
          </p:spPr>
          <p:txBody>
            <a:bodyPr rIns="0" bIns="0"/>
            <a:lstStyle/>
            <a:p>
              <a:endParaRPr lang="de-DE"/>
            </a:p>
          </p:txBody>
        </p:sp>
        <p:sp>
          <p:nvSpPr>
            <p:cNvPr id="13323" name="Freeform 9"/>
            <p:cNvSpPr>
              <a:spLocks noEditPoints="1"/>
            </p:cNvSpPr>
            <p:nvPr userDrawn="1"/>
          </p:nvSpPr>
          <p:spPr bwMode="gray">
            <a:xfrm>
              <a:off x="6210475" y="100937"/>
              <a:ext cx="153744" cy="112463"/>
            </a:xfrm>
            <a:custGeom>
              <a:avLst/>
              <a:gdLst>
                <a:gd name="T0" fmla="*/ 1073 w 3008"/>
                <a:gd name="T1" fmla="*/ 1347 h 2184"/>
                <a:gd name="T2" fmla="*/ 1478 w 3008"/>
                <a:gd name="T3" fmla="*/ 460 h 2184"/>
                <a:gd name="T4" fmla="*/ 1869 w 3008"/>
                <a:gd name="T5" fmla="*/ 1347 h 2184"/>
                <a:gd name="T6" fmla="*/ 1073 w 3008"/>
                <a:gd name="T7" fmla="*/ 1347 h 2184"/>
                <a:gd name="T8" fmla="*/ 1096 w 3008"/>
                <a:gd name="T9" fmla="*/ 0 h 2184"/>
                <a:gd name="T10" fmla="*/ 0 w 3008"/>
                <a:gd name="T11" fmla="*/ 2184 h 2184"/>
                <a:gd name="T12" fmla="*/ 690 w 3008"/>
                <a:gd name="T13" fmla="*/ 2184 h 2184"/>
                <a:gd name="T14" fmla="*/ 881 w 3008"/>
                <a:gd name="T15" fmla="*/ 1770 h 2184"/>
                <a:gd name="T16" fmla="*/ 2061 w 3008"/>
                <a:gd name="T17" fmla="*/ 1770 h 2184"/>
                <a:gd name="T18" fmla="*/ 2246 w 3008"/>
                <a:gd name="T19" fmla="*/ 2184 h 2184"/>
                <a:gd name="T20" fmla="*/ 3008 w 3008"/>
                <a:gd name="T21" fmla="*/ 2184 h 2184"/>
                <a:gd name="T22" fmla="*/ 1928 w 3008"/>
                <a:gd name="T23" fmla="*/ 0 h 2184"/>
                <a:gd name="T24" fmla="*/ 1096 w 3008"/>
                <a:gd name="T25" fmla="*/ 0 h 21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008" h="2184">
                  <a:moveTo>
                    <a:pt x="1073" y="1347"/>
                  </a:moveTo>
                  <a:lnTo>
                    <a:pt x="1478" y="460"/>
                  </a:lnTo>
                  <a:lnTo>
                    <a:pt x="1869" y="1347"/>
                  </a:lnTo>
                  <a:lnTo>
                    <a:pt x="1073" y="1347"/>
                  </a:lnTo>
                  <a:close/>
                  <a:moveTo>
                    <a:pt x="1096" y="0"/>
                  </a:moveTo>
                  <a:lnTo>
                    <a:pt x="0" y="2184"/>
                  </a:lnTo>
                  <a:lnTo>
                    <a:pt x="690" y="2184"/>
                  </a:lnTo>
                  <a:lnTo>
                    <a:pt x="881" y="1770"/>
                  </a:lnTo>
                  <a:lnTo>
                    <a:pt x="2061" y="1770"/>
                  </a:lnTo>
                  <a:lnTo>
                    <a:pt x="2246" y="2184"/>
                  </a:lnTo>
                  <a:lnTo>
                    <a:pt x="3008" y="2184"/>
                  </a:lnTo>
                  <a:lnTo>
                    <a:pt x="1928" y="0"/>
                  </a:lnTo>
                  <a:lnTo>
                    <a:pt x="1096" y="0"/>
                  </a:lnTo>
                  <a:close/>
                </a:path>
              </a:pathLst>
            </a:custGeom>
            <a:solidFill>
              <a:srgbClr val="002D5A"/>
            </a:solidFill>
            <a:ln>
              <a:noFill/>
            </a:ln>
            <a:extLst>
              <a:ext uri="{91240B29-F687-4F45-9708-019B960494DF}">
                <a14:hiddenLine xmlns:a14="http://schemas.microsoft.com/office/drawing/2010/main" w="9525">
                  <a:solidFill>
                    <a:srgbClr val="000000"/>
                  </a:solidFill>
                  <a:round/>
                  <a:headEnd/>
                  <a:tailEnd/>
                </a14:hiddenLine>
              </a:ext>
            </a:extLst>
          </p:spPr>
          <p:txBody>
            <a:bodyPr rIns="0" bIns="0"/>
            <a:lstStyle/>
            <a:p>
              <a:endParaRPr lang="de-DE"/>
            </a:p>
          </p:txBody>
        </p:sp>
        <p:sp>
          <p:nvSpPr>
            <p:cNvPr id="13324" name="Freeform 10"/>
            <p:cNvSpPr>
              <a:spLocks/>
            </p:cNvSpPr>
            <p:nvPr userDrawn="1"/>
          </p:nvSpPr>
          <p:spPr bwMode="gray">
            <a:xfrm>
              <a:off x="6371360" y="100937"/>
              <a:ext cx="96174" cy="112463"/>
            </a:xfrm>
            <a:custGeom>
              <a:avLst/>
              <a:gdLst>
                <a:gd name="T0" fmla="*/ 713 w 1885"/>
                <a:gd name="T1" fmla="*/ 0 h 2184"/>
                <a:gd name="T2" fmla="*/ 0 w 1885"/>
                <a:gd name="T3" fmla="*/ 0 h 2184"/>
                <a:gd name="T4" fmla="*/ 0 w 1885"/>
                <a:gd name="T5" fmla="*/ 2184 h 2184"/>
                <a:gd name="T6" fmla="*/ 1885 w 1885"/>
                <a:gd name="T7" fmla="*/ 2184 h 2184"/>
                <a:gd name="T8" fmla="*/ 1885 w 1885"/>
                <a:gd name="T9" fmla="*/ 1719 h 2184"/>
                <a:gd name="T10" fmla="*/ 713 w 1885"/>
                <a:gd name="T11" fmla="*/ 1719 h 2184"/>
                <a:gd name="T12" fmla="*/ 713 w 1885"/>
                <a:gd name="T13" fmla="*/ 0 h 218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85" h="2184">
                  <a:moveTo>
                    <a:pt x="713" y="0"/>
                  </a:moveTo>
                  <a:lnTo>
                    <a:pt x="0" y="0"/>
                  </a:lnTo>
                  <a:lnTo>
                    <a:pt x="0" y="2184"/>
                  </a:lnTo>
                  <a:lnTo>
                    <a:pt x="1885" y="2184"/>
                  </a:lnTo>
                  <a:lnTo>
                    <a:pt x="1885" y="1719"/>
                  </a:lnTo>
                  <a:lnTo>
                    <a:pt x="713" y="1719"/>
                  </a:lnTo>
                  <a:lnTo>
                    <a:pt x="713" y="0"/>
                  </a:lnTo>
                  <a:close/>
                </a:path>
              </a:pathLst>
            </a:custGeom>
            <a:solidFill>
              <a:srgbClr val="002D5A"/>
            </a:solidFill>
            <a:ln>
              <a:noFill/>
            </a:ln>
            <a:extLst>
              <a:ext uri="{91240B29-F687-4F45-9708-019B960494DF}">
                <a14:hiddenLine xmlns:a14="http://schemas.microsoft.com/office/drawing/2010/main" w="9525">
                  <a:solidFill>
                    <a:srgbClr val="000000"/>
                  </a:solidFill>
                  <a:round/>
                  <a:headEnd/>
                  <a:tailEnd/>
                </a14:hiddenLine>
              </a:ext>
            </a:extLst>
          </p:spPr>
          <p:txBody>
            <a:bodyPr rIns="0" bIns="0"/>
            <a:lstStyle/>
            <a:p>
              <a:endParaRPr lang="de-DE"/>
            </a:p>
          </p:txBody>
        </p:sp>
        <p:sp>
          <p:nvSpPr>
            <p:cNvPr id="13325" name="Rectangle 11"/>
            <p:cNvSpPr>
              <a:spLocks noChangeArrowheads="1"/>
            </p:cNvSpPr>
            <p:nvPr userDrawn="1"/>
          </p:nvSpPr>
          <p:spPr bwMode="gray">
            <a:xfrm>
              <a:off x="6479583" y="100937"/>
              <a:ext cx="36372" cy="112463"/>
            </a:xfrm>
            <a:prstGeom prst="rect">
              <a:avLst/>
            </a:prstGeom>
            <a:solidFill>
              <a:srgbClr val="002D5A"/>
            </a:solidFill>
            <a:ln>
              <a:noFill/>
            </a:ln>
            <a:extLst>
              <a:ext uri="{91240B29-F687-4F45-9708-019B960494DF}">
                <a14:hiddenLine xmlns:a14="http://schemas.microsoft.com/office/drawing/2010/main" w="9525">
                  <a:solidFill>
                    <a:srgbClr val="000000"/>
                  </a:solidFill>
                  <a:miter lim="800000"/>
                  <a:headEnd/>
                  <a:tailEnd/>
                </a14:hiddenLine>
              </a:ext>
            </a:extLst>
          </p:spPr>
          <p:txBody>
            <a:bodyPr rIns="0" bIns="0"/>
            <a:lstStyle/>
            <a:p>
              <a:endParaRPr lang="en-GB">
                <a:latin typeface="Calibri" charset="0"/>
              </a:endParaRPr>
            </a:p>
          </p:txBody>
        </p:sp>
        <p:sp>
          <p:nvSpPr>
            <p:cNvPr id="13326" name="Freeform 12"/>
            <p:cNvSpPr>
              <a:spLocks/>
            </p:cNvSpPr>
            <p:nvPr userDrawn="1"/>
          </p:nvSpPr>
          <p:spPr bwMode="gray">
            <a:xfrm>
              <a:off x="6533583" y="98036"/>
              <a:ext cx="116033" cy="118488"/>
            </a:xfrm>
            <a:custGeom>
              <a:avLst/>
              <a:gdLst>
                <a:gd name="T0" fmla="*/ 1555 w 2272"/>
                <a:gd name="T1" fmla="*/ 947 h 2299"/>
                <a:gd name="T2" fmla="*/ 1171 w 2272"/>
                <a:gd name="T3" fmla="*/ 859 h 2299"/>
                <a:gd name="T4" fmla="*/ 778 w 2272"/>
                <a:gd name="T5" fmla="*/ 626 h 2299"/>
                <a:gd name="T6" fmla="*/ 1123 w 2272"/>
                <a:gd name="T7" fmla="*/ 417 h 2299"/>
                <a:gd name="T8" fmla="*/ 1522 w 2272"/>
                <a:gd name="T9" fmla="*/ 653 h 2299"/>
                <a:gd name="T10" fmla="*/ 2211 w 2272"/>
                <a:gd name="T11" fmla="*/ 653 h 2299"/>
                <a:gd name="T12" fmla="*/ 1141 w 2272"/>
                <a:gd name="T13" fmla="*/ 0 h 2299"/>
                <a:gd name="T14" fmla="*/ 56 w 2272"/>
                <a:gd name="T15" fmla="*/ 714 h 2299"/>
                <a:gd name="T16" fmla="*/ 758 w 2272"/>
                <a:gd name="T17" fmla="*/ 1319 h 2299"/>
                <a:gd name="T18" fmla="*/ 1156 w 2272"/>
                <a:gd name="T19" fmla="*/ 1409 h 2299"/>
                <a:gd name="T20" fmla="*/ 1555 w 2272"/>
                <a:gd name="T21" fmla="*/ 1660 h 2299"/>
                <a:gd name="T22" fmla="*/ 1145 w 2272"/>
                <a:gd name="T23" fmla="*/ 1881 h 2299"/>
                <a:gd name="T24" fmla="*/ 715 w 2272"/>
                <a:gd name="T25" fmla="*/ 1597 h 2299"/>
                <a:gd name="T26" fmla="*/ 0 w 2272"/>
                <a:gd name="T27" fmla="*/ 1597 h 2299"/>
                <a:gd name="T28" fmla="*/ 1126 w 2272"/>
                <a:gd name="T29" fmla="*/ 2299 h 2299"/>
                <a:gd name="T30" fmla="*/ 2272 w 2272"/>
                <a:gd name="T31" fmla="*/ 1592 h 2299"/>
                <a:gd name="T32" fmla="*/ 1555 w 2272"/>
                <a:gd name="T33" fmla="*/ 947 h 229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272" h="2299">
                  <a:moveTo>
                    <a:pt x="1555" y="947"/>
                  </a:moveTo>
                  <a:lnTo>
                    <a:pt x="1171" y="859"/>
                  </a:lnTo>
                  <a:cubicBezTo>
                    <a:pt x="936" y="805"/>
                    <a:pt x="778" y="768"/>
                    <a:pt x="778" y="626"/>
                  </a:cubicBezTo>
                  <a:cubicBezTo>
                    <a:pt x="778" y="515"/>
                    <a:pt x="884" y="417"/>
                    <a:pt x="1123" y="417"/>
                  </a:cubicBezTo>
                  <a:cubicBezTo>
                    <a:pt x="1326" y="417"/>
                    <a:pt x="1509" y="499"/>
                    <a:pt x="1522" y="653"/>
                  </a:cubicBezTo>
                  <a:lnTo>
                    <a:pt x="2211" y="653"/>
                  </a:lnTo>
                  <a:cubicBezTo>
                    <a:pt x="2202" y="328"/>
                    <a:pt x="1863" y="0"/>
                    <a:pt x="1141" y="0"/>
                  </a:cubicBezTo>
                  <a:cubicBezTo>
                    <a:pt x="537" y="0"/>
                    <a:pt x="56" y="209"/>
                    <a:pt x="56" y="714"/>
                  </a:cubicBezTo>
                  <a:cubicBezTo>
                    <a:pt x="56" y="1116"/>
                    <a:pt x="404" y="1237"/>
                    <a:pt x="758" y="1319"/>
                  </a:cubicBezTo>
                  <a:lnTo>
                    <a:pt x="1156" y="1409"/>
                  </a:lnTo>
                  <a:cubicBezTo>
                    <a:pt x="1392" y="1464"/>
                    <a:pt x="1555" y="1509"/>
                    <a:pt x="1555" y="1660"/>
                  </a:cubicBezTo>
                  <a:cubicBezTo>
                    <a:pt x="1555" y="1774"/>
                    <a:pt x="1480" y="1881"/>
                    <a:pt x="1145" y="1881"/>
                  </a:cubicBezTo>
                  <a:cubicBezTo>
                    <a:pt x="918" y="1881"/>
                    <a:pt x="721" y="1765"/>
                    <a:pt x="715" y="1597"/>
                  </a:cubicBezTo>
                  <a:lnTo>
                    <a:pt x="0" y="1597"/>
                  </a:lnTo>
                  <a:cubicBezTo>
                    <a:pt x="1" y="1763"/>
                    <a:pt x="234" y="2299"/>
                    <a:pt x="1126" y="2299"/>
                  </a:cubicBezTo>
                  <a:cubicBezTo>
                    <a:pt x="1690" y="2299"/>
                    <a:pt x="2272" y="2121"/>
                    <a:pt x="2272" y="1592"/>
                  </a:cubicBezTo>
                  <a:cubicBezTo>
                    <a:pt x="2272" y="1147"/>
                    <a:pt x="1942" y="1035"/>
                    <a:pt x="1555" y="947"/>
                  </a:cubicBezTo>
                  <a:close/>
                </a:path>
              </a:pathLst>
            </a:custGeom>
            <a:solidFill>
              <a:srgbClr val="002D5A"/>
            </a:solidFill>
            <a:ln>
              <a:noFill/>
            </a:ln>
            <a:extLst>
              <a:ext uri="{91240B29-F687-4F45-9708-019B960494DF}">
                <a14:hiddenLine xmlns:a14="http://schemas.microsoft.com/office/drawing/2010/main" w="9525">
                  <a:solidFill>
                    <a:srgbClr val="000000"/>
                  </a:solidFill>
                  <a:round/>
                  <a:headEnd/>
                  <a:tailEnd/>
                </a14:hiddenLine>
              </a:ext>
            </a:extLst>
          </p:spPr>
          <p:txBody>
            <a:bodyPr rIns="0" bIns="0"/>
            <a:lstStyle/>
            <a:p>
              <a:endParaRPr lang="de-DE"/>
            </a:p>
          </p:txBody>
        </p:sp>
        <p:sp>
          <p:nvSpPr>
            <p:cNvPr id="13327" name="Freeform 13"/>
            <p:cNvSpPr>
              <a:spLocks/>
            </p:cNvSpPr>
            <p:nvPr userDrawn="1"/>
          </p:nvSpPr>
          <p:spPr bwMode="gray">
            <a:xfrm>
              <a:off x="5423235" y="102722"/>
              <a:ext cx="160661" cy="110678"/>
            </a:xfrm>
            <a:custGeom>
              <a:avLst/>
              <a:gdLst>
                <a:gd name="T0" fmla="*/ 0 w 3147"/>
                <a:gd name="T1" fmla="*/ 2151 h 2151"/>
                <a:gd name="T2" fmla="*/ 3147 w 3147"/>
                <a:gd name="T3" fmla="*/ 2151 h 2151"/>
                <a:gd name="T4" fmla="*/ 3147 w 3147"/>
                <a:gd name="T5" fmla="*/ 19 h 2151"/>
                <a:gd name="T6" fmla="*/ 2820 w 3147"/>
                <a:gd name="T7" fmla="*/ 1 h 2151"/>
                <a:gd name="T8" fmla="*/ 0 w 3147"/>
                <a:gd name="T9" fmla="*/ 2151 h 21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47" h="2151">
                  <a:moveTo>
                    <a:pt x="0" y="2151"/>
                  </a:moveTo>
                  <a:lnTo>
                    <a:pt x="3147" y="2151"/>
                  </a:lnTo>
                  <a:lnTo>
                    <a:pt x="3147" y="19"/>
                  </a:lnTo>
                  <a:cubicBezTo>
                    <a:pt x="3016" y="5"/>
                    <a:pt x="2923" y="1"/>
                    <a:pt x="2820" y="1"/>
                  </a:cubicBezTo>
                  <a:cubicBezTo>
                    <a:pt x="1575" y="0"/>
                    <a:pt x="369" y="1059"/>
                    <a:pt x="0" y="2151"/>
                  </a:cubicBezTo>
                  <a:close/>
                </a:path>
              </a:pathLst>
            </a:custGeom>
            <a:solidFill>
              <a:srgbClr val="002D5A"/>
            </a:solidFill>
            <a:ln>
              <a:noFill/>
            </a:ln>
            <a:extLst>
              <a:ext uri="{91240B29-F687-4F45-9708-019B960494DF}">
                <a14:hiddenLine xmlns:a14="http://schemas.microsoft.com/office/drawing/2010/main" w="9525">
                  <a:solidFill>
                    <a:srgbClr val="000000"/>
                  </a:solidFill>
                  <a:round/>
                  <a:headEnd/>
                  <a:tailEnd/>
                </a14:hiddenLine>
              </a:ext>
            </a:extLst>
          </p:spPr>
          <p:txBody>
            <a:bodyPr rIns="0" bIns="0"/>
            <a:lstStyle/>
            <a:p>
              <a:endParaRPr lang="de-DE"/>
            </a:p>
          </p:txBody>
        </p:sp>
        <p:sp>
          <p:nvSpPr>
            <p:cNvPr id="13328" name="Freeform 14"/>
            <p:cNvSpPr>
              <a:spLocks/>
            </p:cNvSpPr>
            <p:nvPr userDrawn="1"/>
          </p:nvSpPr>
          <p:spPr bwMode="gray">
            <a:xfrm>
              <a:off x="5373252" y="524"/>
              <a:ext cx="210645" cy="212876"/>
            </a:xfrm>
            <a:custGeom>
              <a:avLst/>
              <a:gdLst>
                <a:gd name="T0" fmla="*/ 853 w 4126"/>
                <a:gd name="T1" fmla="*/ 2866 h 4134"/>
                <a:gd name="T2" fmla="*/ 835 w 4126"/>
                <a:gd name="T3" fmla="*/ 2866 h 4134"/>
                <a:gd name="T4" fmla="*/ 2400 w 4126"/>
                <a:gd name="T5" fmla="*/ 0 h 4134"/>
                <a:gd name="T6" fmla="*/ 0 w 4126"/>
                <a:gd name="T7" fmla="*/ 0 h 4134"/>
                <a:gd name="T8" fmla="*/ 0 w 4126"/>
                <a:gd name="T9" fmla="*/ 4134 h 4134"/>
                <a:gd name="T10" fmla="*/ 522 w 4126"/>
                <a:gd name="T11" fmla="*/ 4134 h 4134"/>
                <a:gd name="T12" fmla="*/ 4126 w 4126"/>
                <a:gd name="T13" fmla="*/ 1631 h 4134"/>
                <a:gd name="T14" fmla="*/ 4126 w 4126"/>
                <a:gd name="T15" fmla="*/ 0 h 4134"/>
                <a:gd name="T16" fmla="*/ 3788 w 4126"/>
                <a:gd name="T17" fmla="*/ 44 h 4134"/>
                <a:gd name="T18" fmla="*/ 853 w 4126"/>
                <a:gd name="T19" fmla="*/ 2866 h 41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126" h="4134">
                  <a:moveTo>
                    <a:pt x="853" y="2866"/>
                  </a:moveTo>
                  <a:lnTo>
                    <a:pt x="835" y="2866"/>
                  </a:lnTo>
                  <a:cubicBezTo>
                    <a:pt x="859" y="2712"/>
                    <a:pt x="982" y="1136"/>
                    <a:pt x="2400" y="0"/>
                  </a:cubicBezTo>
                  <a:lnTo>
                    <a:pt x="0" y="0"/>
                  </a:lnTo>
                  <a:lnTo>
                    <a:pt x="0" y="4134"/>
                  </a:lnTo>
                  <a:lnTo>
                    <a:pt x="522" y="4134"/>
                  </a:lnTo>
                  <a:cubicBezTo>
                    <a:pt x="1083" y="3051"/>
                    <a:pt x="2301" y="1756"/>
                    <a:pt x="4126" y="1631"/>
                  </a:cubicBezTo>
                  <a:lnTo>
                    <a:pt x="4126" y="0"/>
                  </a:lnTo>
                  <a:cubicBezTo>
                    <a:pt x="4022" y="0"/>
                    <a:pt x="3879" y="22"/>
                    <a:pt x="3788" y="44"/>
                  </a:cubicBezTo>
                  <a:cubicBezTo>
                    <a:pt x="2517" y="347"/>
                    <a:pt x="1547" y="1417"/>
                    <a:pt x="853" y="2866"/>
                  </a:cubicBezTo>
                  <a:close/>
                </a:path>
              </a:pathLst>
            </a:custGeom>
            <a:solidFill>
              <a:srgbClr val="005D9A"/>
            </a:solidFill>
            <a:ln>
              <a:noFill/>
            </a:ln>
            <a:extLst>
              <a:ext uri="{91240B29-F687-4F45-9708-019B960494DF}">
                <a14:hiddenLine xmlns:a14="http://schemas.microsoft.com/office/drawing/2010/main" w="9525">
                  <a:solidFill>
                    <a:srgbClr val="000000"/>
                  </a:solidFill>
                  <a:round/>
                  <a:headEnd/>
                  <a:tailEnd/>
                </a14:hiddenLine>
              </a:ext>
            </a:extLst>
          </p:spPr>
          <p:txBody>
            <a:bodyPr rIns="0" bIns="0"/>
            <a:lstStyle/>
            <a:p>
              <a:endParaRPr lang="de-DE"/>
            </a:p>
          </p:txBody>
        </p:sp>
      </p:grpSp>
      <p:sp>
        <p:nvSpPr>
          <p:cNvPr id="20" name="Slide Number Placeholder 4"/>
          <p:cNvSpPr>
            <a:spLocks noGrp="1"/>
          </p:cNvSpPr>
          <p:nvPr>
            <p:ph type="sldNum" sz="quarter" idx="3"/>
          </p:nvPr>
        </p:nvSpPr>
        <p:spPr>
          <a:xfrm>
            <a:off x="5805488" y="8821738"/>
            <a:ext cx="1052512" cy="325437"/>
          </a:xfrm>
          <a:prstGeom prst="rect">
            <a:avLst/>
          </a:prstGeom>
        </p:spPr>
        <p:txBody>
          <a:bodyPr vert="horz" wrap="none" lIns="324000" tIns="45720" rIns="180000" bIns="0" rtlCol="0" anchor="b"/>
          <a:lstStyle>
            <a:lvl1pPr algn="r" fontAlgn="auto">
              <a:spcBef>
                <a:spcPts val="0"/>
              </a:spcBef>
              <a:spcAft>
                <a:spcPts val="0"/>
              </a:spcAft>
              <a:defRPr sz="1000" smtClean="0">
                <a:latin typeface="+mn-lt"/>
                <a:ea typeface="+mn-ea"/>
                <a:cs typeface="+mn-cs"/>
              </a:defRPr>
            </a:lvl1pPr>
          </a:lstStyle>
          <a:p>
            <a:pPr>
              <a:defRPr/>
            </a:pPr>
            <a:r>
              <a:rPr lang="en-GB"/>
              <a:t>Page </a:t>
            </a:r>
            <a:fld id="{FA329263-2304-6943-A672-45598C66C83B}" type="slidenum">
              <a:rPr lang="en-GB"/>
              <a:pPr>
                <a:defRPr/>
              </a:pPr>
              <a:t>‹#›</a:t>
            </a:fld>
            <a:endParaRPr lang="en-GB"/>
          </a:p>
        </p:txBody>
      </p:sp>
      <p:sp>
        <p:nvSpPr>
          <p:cNvPr id="21" name="Header Placeholder 1"/>
          <p:cNvSpPr>
            <a:spLocks noGrp="1"/>
          </p:cNvSpPr>
          <p:nvPr>
            <p:ph type="hdr" sz="quarter"/>
          </p:nvPr>
        </p:nvSpPr>
        <p:spPr>
          <a:xfrm>
            <a:off x="0" y="0"/>
            <a:ext cx="4319588" cy="323850"/>
          </a:xfrm>
          <a:prstGeom prst="rect">
            <a:avLst/>
          </a:prstGeom>
        </p:spPr>
        <p:txBody>
          <a:bodyPr vert="horz" lIns="180000" tIns="90000" rIns="0" bIns="0" rtlCol="0" anchor="t" anchorCtr="0"/>
          <a:lstStyle>
            <a:lvl1pPr algn="l" fontAlgn="auto">
              <a:spcBef>
                <a:spcPts val="0"/>
              </a:spcBef>
              <a:spcAft>
                <a:spcPts val="0"/>
              </a:spcAft>
              <a:defRPr sz="1000" smtClean="0">
                <a:latin typeface="+mn-lt"/>
                <a:ea typeface="+mn-ea"/>
                <a:cs typeface="+mn-cs"/>
              </a:defRPr>
            </a:lvl1pPr>
          </a:lstStyle>
          <a:p>
            <a:pPr>
              <a:defRPr/>
            </a:pPr>
            <a:r>
              <a:rPr lang="en-GB"/>
              <a:t>Header</a:t>
            </a:r>
          </a:p>
        </p:txBody>
      </p:sp>
      <p:sp>
        <p:nvSpPr>
          <p:cNvPr id="22" name="Date Placeholder 23"/>
          <p:cNvSpPr>
            <a:spLocks noGrp="1"/>
          </p:cNvSpPr>
          <p:nvPr>
            <p:ph type="dt" idx="1"/>
          </p:nvPr>
        </p:nvSpPr>
        <p:spPr>
          <a:xfrm>
            <a:off x="0" y="8821738"/>
            <a:ext cx="1619250" cy="325437"/>
          </a:xfrm>
          <a:prstGeom prst="rect">
            <a:avLst/>
          </a:prstGeom>
        </p:spPr>
        <p:txBody>
          <a:bodyPr vert="horz" lIns="180000" tIns="46800" rIns="0" bIns="0" rtlCol="0" anchor="b" anchorCtr="0"/>
          <a:lstStyle>
            <a:lvl1pPr algn="l" fontAlgn="auto">
              <a:spcBef>
                <a:spcPts val="0"/>
              </a:spcBef>
              <a:spcAft>
                <a:spcPts val="0"/>
              </a:spcAft>
              <a:defRPr sz="1000" smtClean="0">
                <a:latin typeface="+mn-lt"/>
                <a:ea typeface="+mn-ea"/>
                <a:cs typeface="+mn-cs"/>
              </a:defRPr>
            </a:lvl1pPr>
          </a:lstStyle>
          <a:p>
            <a:pPr>
              <a:defRPr/>
            </a:pPr>
            <a:fld id="{0445AAED-2895-8746-9199-349CC3C1A06E}" type="datetimeFigureOut">
              <a:rPr lang="en-GB"/>
              <a:pPr>
                <a:defRPr/>
              </a:pPr>
              <a:t>28/11/2016</a:t>
            </a:fld>
            <a:endParaRPr lang="en-GB"/>
          </a:p>
        </p:txBody>
      </p:sp>
    </p:spTree>
    <p:extLst>
      <p:ext uri="{BB962C8B-B14F-4D97-AF65-F5344CB8AC3E}">
        <p14:creationId xmlns:p14="http://schemas.microsoft.com/office/powerpoint/2010/main" val="122725293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Slide Image Placeholder 3"/>
          <p:cNvSpPr>
            <a:spLocks noGrp="1" noRot="1" noChangeAspect="1"/>
          </p:cNvSpPr>
          <p:nvPr>
            <p:ph type="sldImg" idx="2"/>
          </p:nvPr>
        </p:nvSpPr>
        <p:spPr>
          <a:xfrm>
            <a:off x="503238" y="755650"/>
            <a:ext cx="5851525" cy="4389438"/>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9" name="Notes Placeholder 4"/>
          <p:cNvSpPr>
            <a:spLocks noGrp="1"/>
          </p:cNvSpPr>
          <p:nvPr>
            <p:ph type="body" sz="quarter" idx="3"/>
          </p:nvPr>
        </p:nvSpPr>
        <p:spPr>
          <a:xfrm>
            <a:off x="188913" y="5327650"/>
            <a:ext cx="6480175" cy="3168650"/>
          </a:xfrm>
          <a:prstGeom prst="rect">
            <a:avLst/>
          </a:prstGeom>
        </p:spPr>
        <p:txBody>
          <a:bodyPr vert="horz" lIns="91440" tIns="45720" rIns="91440" bIns="45720" rtlCol="0">
            <a:normAutofit/>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10" name="Header Placeholder 1"/>
          <p:cNvSpPr>
            <a:spLocks noGrp="1"/>
          </p:cNvSpPr>
          <p:nvPr>
            <p:ph type="hdr" sz="quarter"/>
          </p:nvPr>
        </p:nvSpPr>
        <p:spPr>
          <a:xfrm>
            <a:off x="0" y="0"/>
            <a:ext cx="4319588" cy="323850"/>
          </a:xfrm>
          <a:prstGeom prst="rect">
            <a:avLst/>
          </a:prstGeom>
        </p:spPr>
        <p:txBody>
          <a:bodyPr vert="horz" lIns="180000" tIns="90000" rIns="0" bIns="0" rtlCol="0" anchor="t" anchorCtr="0"/>
          <a:lstStyle>
            <a:lvl1pPr algn="l" fontAlgn="auto">
              <a:spcBef>
                <a:spcPts val="0"/>
              </a:spcBef>
              <a:spcAft>
                <a:spcPts val="0"/>
              </a:spcAft>
              <a:defRPr sz="1000" smtClean="0">
                <a:latin typeface="+mn-lt"/>
                <a:ea typeface="+mn-ea"/>
                <a:cs typeface="+mn-cs"/>
              </a:defRPr>
            </a:lvl1pPr>
          </a:lstStyle>
          <a:p>
            <a:pPr>
              <a:defRPr/>
            </a:pPr>
            <a:r>
              <a:rPr lang="en-GB"/>
              <a:t>Header</a:t>
            </a:r>
          </a:p>
        </p:txBody>
      </p:sp>
      <p:sp>
        <p:nvSpPr>
          <p:cNvPr id="11" name="Footer Placeholder 3"/>
          <p:cNvSpPr>
            <a:spLocks noGrp="1"/>
          </p:cNvSpPr>
          <p:nvPr>
            <p:ph type="ftr" sz="quarter" idx="4"/>
          </p:nvPr>
        </p:nvSpPr>
        <p:spPr>
          <a:xfrm>
            <a:off x="1809750" y="8821738"/>
            <a:ext cx="3238500" cy="325437"/>
          </a:xfrm>
          <a:prstGeom prst="rect">
            <a:avLst/>
          </a:prstGeom>
        </p:spPr>
        <p:txBody>
          <a:bodyPr vert="horz" wrap="none" lIns="0" tIns="45720" rIns="0" bIns="0" rtlCol="0" anchor="b"/>
          <a:lstStyle>
            <a:lvl1pPr algn="ctr" fontAlgn="auto">
              <a:spcBef>
                <a:spcPts val="0"/>
              </a:spcBef>
              <a:spcAft>
                <a:spcPts val="0"/>
              </a:spcAft>
              <a:defRPr sz="1000" smtClean="0">
                <a:latin typeface="+mn-lt"/>
                <a:ea typeface="+mn-ea"/>
                <a:cs typeface="+mn-cs"/>
              </a:defRPr>
            </a:lvl1pPr>
          </a:lstStyle>
          <a:p>
            <a:pPr>
              <a:defRPr/>
            </a:pPr>
            <a:r>
              <a:rPr lang="en-GB"/>
              <a:t>Presentation title</a:t>
            </a:r>
          </a:p>
        </p:txBody>
      </p:sp>
      <p:sp>
        <p:nvSpPr>
          <p:cNvPr id="12" name="Slide Number Placeholder 4"/>
          <p:cNvSpPr>
            <a:spLocks noGrp="1"/>
          </p:cNvSpPr>
          <p:nvPr>
            <p:ph type="sldNum" sz="quarter" idx="5"/>
          </p:nvPr>
        </p:nvSpPr>
        <p:spPr>
          <a:xfrm>
            <a:off x="5805488" y="8821738"/>
            <a:ext cx="1052512" cy="325437"/>
          </a:xfrm>
          <a:prstGeom prst="rect">
            <a:avLst/>
          </a:prstGeom>
        </p:spPr>
        <p:txBody>
          <a:bodyPr vert="horz" wrap="none" lIns="324000" tIns="45720" rIns="180000" bIns="0" rtlCol="0" anchor="b"/>
          <a:lstStyle>
            <a:lvl1pPr algn="r" fontAlgn="auto">
              <a:spcBef>
                <a:spcPts val="0"/>
              </a:spcBef>
              <a:spcAft>
                <a:spcPts val="0"/>
              </a:spcAft>
              <a:defRPr sz="1000" smtClean="0">
                <a:latin typeface="+mn-lt"/>
                <a:ea typeface="+mn-ea"/>
                <a:cs typeface="+mn-cs"/>
              </a:defRPr>
            </a:lvl1pPr>
          </a:lstStyle>
          <a:p>
            <a:pPr>
              <a:defRPr/>
            </a:pPr>
            <a:r>
              <a:rPr lang="en-GB"/>
              <a:t>Page </a:t>
            </a:r>
            <a:fld id="{F3CDE4D8-8AC3-F548-8B69-262C4ECCB99A}" type="slidenum">
              <a:rPr lang="en-GB"/>
              <a:pPr>
                <a:defRPr/>
              </a:pPr>
              <a:t>‹#›</a:t>
            </a:fld>
            <a:endParaRPr lang="en-GB"/>
          </a:p>
        </p:txBody>
      </p:sp>
      <p:sp>
        <p:nvSpPr>
          <p:cNvPr id="13" name="Date Placeholder 23"/>
          <p:cNvSpPr>
            <a:spLocks noGrp="1"/>
          </p:cNvSpPr>
          <p:nvPr>
            <p:ph type="dt" idx="1"/>
          </p:nvPr>
        </p:nvSpPr>
        <p:spPr>
          <a:xfrm>
            <a:off x="0" y="8821738"/>
            <a:ext cx="1619250" cy="325437"/>
          </a:xfrm>
          <a:prstGeom prst="rect">
            <a:avLst/>
          </a:prstGeom>
        </p:spPr>
        <p:txBody>
          <a:bodyPr vert="horz" lIns="180000" tIns="46800" rIns="0" bIns="0" rtlCol="0" anchor="b" anchorCtr="0"/>
          <a:lstStyle>
            <a:lvl1pPr algn="l" fontAlgn="auto">
              <a:spcBef>
                <a:spcPts val="0"/>
              </a:spcBef>
              <a:spcAft>
                <a:spcPts val="0"/>
              </a:spcAft>
              <a:defRPr sz="1000" smtClean="0">
                <a:latin typeface="+mn-lt"/>
                <a:ea typeface="+mn-ea"/>
                <a:cs typeface="+mn-cs"/>
              </a:defRPr>
            </a:lvl1pPr>
          </a:lstStyle>
          <a:p>
            <a:pPr>
              <a:defRPr/>
            </a:pPr>
            <a:fld id="{8C3C93DA-0521-1B4A-8247-CFF2505CD65F}" type="datetimeFigureOut">
              <a:rPr lang="en-GB"/>
              <a:pPr>
                <a:defRPr/>
              </a:pPr>
              <a:t>28/11/2016</a:t>
            </a:fld>
            <a:endParaRPr lang="en-GB"/>
          </a:p>
        </p:txBody>
      </p:sp>
      <p:grpSp>
        <p:nvGrpSpPr>
          <p:cNvPr id="12296" name="Group 17"/>
          <p:cNvGrpSpPr>
            <a:grpSpLocks/>
          </p:cNvGrpSpPr>
          <p:nvPr/>
        </p:nvGrpSpPr>
        <p:grpSpPr bwMode="auto">
          <a:xfrm>
            <a:off x="5373688" y="0"/>
            <a:ext cx="1276350" cy="215900"/>
            <a:chOff x="5373252" y="524"/>
            <a:chExt cx="1276364" cy="216000"/>
          </a:xfrm>
        </p:grpSpPr>
        <p:sp>
          <p:nvSpPr>
            <p:cNvPr id="12297" name="Freeform 5"/>
            <p:cNvSpPr>
              <a:spLocks noEditPoints="1"/>
            </p:cNvSpPr>
            <p:nvPr userDrawn="1"/>
          </p:nvSpPr>
          <p:spPr bwMode="gray">
            <a:xfrm>
              <a:off x="5683864" y="100937"/>
              <a:ext cx="116479" cy="112463"/>
            </a:xfrm>
            <a:custGeom>
              <a:avLst/>
              <a:gdLst>
                <a:gd name="T0" fmla="*/ 1181 w 2281"/>
                <a:gd name="T1" fmla="*/ 1782 h 2184"/>
                <a:gd name="T2" fmla="*/ 695 w 2281"/>
                <a:gd name="T3" fmla="*/ 1782 h 2184"/>
                <a:gd name="T4" fmla="*/ 695 w 2281"/>
                <a:gd name="T5" fmla="*/ 1274 h 2184"/>
                <a:gd name="T6" fmla="*/ 1181 w 2281"/>
                <a:gd name="T7" fmla="*/ 1274 h 2184"/>
                <a:gd name="T8" fmla="*/ 1556 w 2281"/>
                <a:gd name="T9" fmla="*/ 1525 h 2184"/>
                <a:gd name="T10" fmla="*/ 1181 w 2281"/>
                <a:gd name="T11" fmla="*/ 1782 h 2184"/>
                <a:gd name="T12" fmla="*/ 695 w 2281"/>
                <a:gd name="T13" fmla="*/ 403 h 2184"/>
                <a:gd name="T14" fmla="*/ 1094 w 2281"/>
                <a:gd name="T15" fmla="*/ 403 h 2184"/>
                <a:gd name="T16" fmla="*/ 1465 w 2281"/>
                <a:gd name="T17" fmla="*/ 642 h 2184"/>
                <a:gd name="T18" fmla="*/ 1094 w 2281"/>
                <a:gd name="T19" fmla="*/ 887 h 2184"/>
                <a:gd name="T20" fmla="*/ 695 w 2281"/>
                <a:gd name="T21" fmla="*/ 887 h 2184"/>
                <a:gd name="T22" fmla="*/ 695 w 2281"/>
                <a:gd name="T23" fmla="*/ 403 h 2184"/>
                <a:gd name="T24" fmla="*/ 1704 w 2281"/>
                <a:gd name="T25" fmla="*/ 1056 h 2184"/>
                <a:gd name="T26" fmla="*/ 2192 w 2281"/>
                <a:gd name="T27" fmla="*/ 552 h 2184"/>
                <a:gd name="T28" fmla="*/ 1314 w 2281"/>
                <a:gd name="T29" fmla="*/ 0 h 2184"/>
                <a:gd name="T30" fmla="*/ 0 w 2281"/>
                <a:gd name="T31" fmla="*/ 0 h 2184"/>
                <a:gd name="T32" fmla="*/ 0 w 2281"/>
                <a:gd name="T33" fmla="*/ 2184 h 2184"/>
                <a:gd name="T34" fmla="*/ 1375 w 2281"/>
                <a:gd name="T35" fmla="*/ 2184 h 2184"/>
                <a:gd name="T36" fmla="*/ 2281 w 2281"/>
                <a:gd name="T37" fmla="*/ 1590 h 2184"/>
                <a:gd name="T38" fmla="*/ 1704 w 2281"/>
                <a:gd name="T39" fmla="*/ 1056 h 21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281" h="2184">
                  <a:moveTo>
                    <a:pt x="1181" y="1782"/>
                  </a:moveTo>
                  <a:lnTo>
                    <a:pt x="695" y="1782"/>
                  </a:lnTo>
                  <a:lnTo>
                    <a:pt x="695" y="1274"/>
                  </a:lnTo>
                  <a:lnTo>
                    <a:pt x="1181" y="1274"/>
                  </a:lnTo>
                  <a:cubicBezTo>
                    <a:pt x="1384" y="1274"/>
                    <a:pt x="1556" y="1322"/>
                    <a:pt x="1556" y="1525"/>
                  </a:cubicBezTo>
                  <a:cubicBezTo>
                    <a:pt x="1556" y="1715"/>
                    <a:pt x="1414" y="1782"/>
                    <a:pt x="1181" y="1782"/>
                  </a:cubicBezTo>
                  <a:close/>
                  <a:moveTo>
                    <a:pt x="695" y="403"/>
                  </a:moveTo>
                  <a:lnTo>
                    <a:pt x="1094" y="403"/>
                  </a:lnTo>
                  <a:cubicBezTo>
                    <a:pt x="1350" y="403"/>
                    <a:pt x="1465" y="472"/>
                    <a:pt x="1465" y="642"/>
                  </a:cubicBezTo>
                  <a:cubicBezTo>
                    <a:pt x="1465" y="808"/>
                    <a:pt x="1363" y="887"/>
                    <a:pt x="1094" y="887"/>
                  </a:cubicBezTo>
                  <a:lnTo>
                    <a:pt x="695" y="887"/>
                  </a:lnTo>
                  <a:lnTo>
                    <a:pt x="695" y="403"/>
                  </a:lnTo>
                  <a:close/>
                  <a:moveTo>
                    <a:pt x="1704" y="1056"/>
                  </a:moveTo>
                  <a:cubicBezTo>
                    <a:pt x="1988" y="987"/>
                    <a:pt x="2194" y="823"/>
                    <a:pt x="2192" y="552"/>
                  </a:cubicBezTo>
                  <a:cubicBezTo>
                    <a:pt x="2188" y="218"/>
                    <a:pt x="1930" y="0"/>
                    <a:pt x="1314" y="0"/>
                  </a:cubicBezTo>
                  <a:lnTo>
                    <a:pt x="0" y="0"/>
                  </a:lnTo>
                  <a:lnTo>
                    <a:pt x="0" y="2184"/>
                  </a:lnTo>
                  <a:lnTo>
                    <a:pt x="1375" y="2184"/>
                  </a:lnTo>
                  <a:cubicBezTo>
                    <a:pt x="1991" y="2184"/>
                    <a:pt x="2281" y="1935"/>
                    <a:pt x="2281" y="1590"/>
                  </a:cubicBezTo>
                  <a:cubicBezTo>
                    <a:pt x="2281" y="1233"/>
                    <a:pt x="1985" y="1102"/>
                    <a:pt x="1704" y="1056"/>
                  </a:cubicBezTo>
                  <a:close/>
                </a:path>
              </a:pathLst>
            </a:custGeom>
            <a:solidFill>
              <a:srgbClr val="002D5A"/>
            </a:solidFill>
            <a:ln>
              <a:noFill/>
            </a:ln>
            <a:extLst>
              <a:ext uri="{91240B29-F687-4F45-9708-019B960494DF}">
                <a14:hiddenLine xmlns:a14="http://schemas.microsoft.com/office/drawing/2010/main" w="9525">
                  <a:solidFill>
                    <a:srgbClr val="000000"/>
                  </a:solidFill>
                  <a:round/>
                  <a:headEnd/>
                  <a:tailEnd/>
                </a14:hiddenLine>
              </a:ext>
            </a:extLst>
          </p:spPr>
          <p:txBody>
            <a:bodyPr rIns="0" bIns="0"/>
            <a:lstStyle/>
            <a:p>
              <a:endParaRPr lang="de-DE"/>
            </a:p>
          </p:txBody>
        </p:sp>
        <p:sp>
          <p:nvSpPr>
            <p:cNvPr id="12298" name="Freeform 6"/>
            <p:cNvSpPr>
              <a:spLocks noEditPoints="1"/>
            </p:cNvSpPr>
            <p:nvPr userDrawn="1"/>
          </p:nvSpPr>
          <p:spPr bwMode="gray">
            <a:xfrm>
              <a:off x="5812393" y="98036"/>
              <a:ext cx="137008" cy="118488"/>
            </a:xfrm>
            <a:custGeom>
              <a:avLst/>
              <a:gdLst>
                <a:gd name="T0" fmla="*/ 1341 w 2683"/>
                <a:gd name="T1" fmla="*/ 1851 h 2299"/>
                <a:gd name="T2" fmla="*/ 731 w 2683"/>
                <a:gd name="T3" fmla="*/ 1149 h 2299"/>
                <a:gd name="T4" fmla="*/ 1341 w 2683"/>
                <a:gd name="T5" fmla="*/ 448 h 2299"/>
                <a:gd name="T6" fmla="*/ 1951 w 2683"/>
                <a:gd name="T7" fmla="*/ 1149 h 2299"/>
                <a:gd name="T8" fmla="*/ 1341 w 2683"/>
                <a:gd name="T9" fmla="*/ 1851 h 2299"/>
                <a:gd name="T10" fmla="*/ 1341 w 2683"/>
                <a:gd name="T11" fmla="*/ 0 h 2299"/>
                <a:gd name="T12" fmla="*/ 0 w 2683"/>
                <a:gd name="T13" fmla="*/ 1149 h 2299"/>
                <a:gd name="T14" fmla="*/ 1341 w 2683"/>
                <a:gd name="T15" fmla="*/ 2299 h 2299"/>
                <a:gd name="T16" fmla="*/ 2683 w 2683"/>
                <a:gd name="T17" fmla="*/ 1149 h 2299"/>
                <a:gd name="T18" fmla="*/ 1341 w 2683"/>
                <a:gd name="T19" fmla="*/ 0 h 229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83" h="2299">
                  <a:moveTo>
                    <a:pt x="1341" y="1851"/>
                  </a:moveTo>
                  <a:cubicBezTo>
                    <a:pt x="885" y="1851"/>
                    <a:pt x="731" y="1552"/>
                    <a:pt x="731" y="1149"/>
                  </a:cubicBezTo>
                  <a:cubicBezTo>
                    <a:pt x="731" y="744"/>
                    <a:pt x="913" y="448"/>
                    <a:pt x="1341" y="448"/>
                  </a:cubicBezTo>
                  <a:cubicBezTo>
                    <a:pt x="1791" y="448"/>
                    <a:pt x="1951" y="741"/>
                    <a:pt x="1951" y="1149"/>
                  </a:cubicBezTo>
                  <a:cubicBezTo>
                    <a:pt x="1951" y="1555"/>
                    <a:pt x="1788" y="1851"/>
                    <a:pt x="1341" y="1851"/>
                  </a:cubicBezTo>
                  <a:close/>
                  <a:moveTo>
                    <a:pt x="1341" y="0"/>
                  </a:moveTo>
                  <a:cubicBezTo>
                    <a:pt x="475" y="0"/>
                    <a:pt x="0" y="433"/>
                    <a:pt x="0" y="1149"/>
                  </a:cubicBezTo>
                  <a:cubicBezTo>
                    <a:pt x="0" y="1830"/>
                    <a:pt x="369" y="2299"/>
                    <a:pt x="1341" y="2299"/>
                  </a:cubicBezTo>
                  <a:cubicBezTo>
                    <a:pt x="2205" y="2299"/>
                    <a:pt x="2683" y="1863"/>
                    <a:pt x="2683" y="1149"/>
                  </a:cubicBezTo>
                  <a:cubicBezTo>
                    <a:pt x="2683" y="469"/>
                    <a:pt x="2293" y="0"/>
                    <a:pt x="1341" y="0"/>
                  </a:cubicBezTo>
                  <a:close/>
                </a:path>
              </a:pathLst>
            </a:custGeom>
            <a:solidFill>
              <a:srgbClr val="002D5A"/>
            </a:solidFill>
            <a:ln>
              <a:noFill/>
            </a:ln>
            <a:extLst>
              <a:ext uri="{91240B29-F687-4F45-9708-019B960494DF}">
                <a14:hiddenLine xmlns:a14="http://schemas.microsoft.com/office/drawing/2010/main" w="9525">
                  <a:solidFill>
                    <a:srgbClr val="000000"/>
                  </a:solidFill>
                  <a:round/>
                  <a:headEnd/>
                  <a:tailEnd/>
                </a14:hiddenLine>
              </a:ext>
            </a:extLst>
          </p:spPr>
          <p:txBody>
            <a:bodyPr rIns="0" bIns="0"/>
            <a:lstStyle/>
            <a:p>
              <a:endParaRPr lang="de-DE"/>
            </a:p>
          </p:txBody>
        </p:sp>
        <p:sp>
          <p:nvSpPr>
            <p:cNvPr id="12299" name="Freeform 7"/>
            <p:cNvSpPr>
              <a:spLocks noEditPoints="1"/>
            </p:cNvSpPr>
            <p:nvPr userDrawn="1"/>
          </p:nvSpPr>
          <p:spPr bwMode="gray">
            <a:xfrm>
              <a:off x="5966360" y="100937"/>
              <a:ext cx="119380" cy="112463"/>
            </a:xfrm>
            <a:custGeom>
              <a:avLst/>
              <a:gdLst>
                <a:gd name="T0" fmla="*/ 1175 w 2337"/>
                <a:gd name="T1" fmla="*/ 947 h 2184"/>
                <a:gd name="T2" fmla="*/ 709 w 2337"/>
                <a:gd name="T3" fmla="*/ 947 h 2184"/>
                <a:gd name="T4" fmla="*/ 709 w 2337"/>
                <a:gd name="T5" fmla="*/ 424 h 2184"/>
                <a:gd name="T6" fmla="*/ 1175 w 2337"/>
                <a:gd name="T7" fmla="*/ 424 h 2184"/>
                <a:gd name="T8" fmla="*/ 1546 w 2337"/>
                <a:gd name="T9" fmla="*/ 678 h 2184"/>
                <a:gd name="T10" fmla="*/ 1175 w 2337"/>
                <a:gd name="T11" fmla="*/ 947 h 2184"/>
                <a:gd name="T12" fmla="*/ 2198 w 2337"/>
                <a:gd name="T13" fmla="*/ 1483 h 2184"/>
                <a:gd name="T14" fmla="*/ 1709 w 2337"/>
                <a:gd name="T15" fmla="*/ 1126 h 2184"/>
                <a:gd name="T16" fmla="*/ 2253 w 2337"/>
                <a:gd name="T17" fmla="*/ 596 h 2184"/>
                <a:gd name="T18" fmla="*/ 1392 w 2337"/>
                <a:gd name="T19" fmla="*/ 0 h 2184"/>
                <a:gd name="T20" fmla="*/ 0 w 2337"/>
                <a:gd name="T21" fmla="*/ 0 h 2184"/>
                <a:gd name="T22" fmla="*/ 0 w 2337"/>
                <a:gd name="T23" fmla="*/ 2184 h 2184"/>
                <a:gd name="T24" fmla="*/ 709 w 2337"/>
                <a:gd name="T25" fmla="*/ 2184 h 2184"/>
                <a:gd name="T26" fmla="*/ 709 w 2337"/>
                <a:gd name="T27" fmla="*/ 1362 h 2184"/>
                <a:gd name="T28" fmla="*/ 1096 w 2337"/>
                <a:gd name="T29" fmla="*/ 1362 h 2184"/>
                <a:gd name="T30" fmla="*/ 1489 w 2337"/>
                <a:gd name="T31" fmla="*/ 1555 h 2184"/>
                <a:gd name="T32" fmla="*/ 1555 w 2337"/>
                <a:gd name="T33" fmla="*/ 2009 h 2184"/>
                <a:gd name="T34" fmla="*/ 1594 w 2337"/>
                <a:gd name="T35" fmla="*/ 2184 h 2184"/>
                <a:gd name="T36" fmla="*/ 2337 w 2337"/>
                <a:gd name="T37" fmla="*/ 2184 h 2184"/>
                <a:gd name="T38" fmla="*/ 2289 w 2337"/>
                <a:gd name="T39" fmla="*/ 1991 h 2184"/>
                <a:gd name="T40" fmla="*/ 2198 w 2337"/>
                <a:gd name="T41" fmla="*/ 1483 h 218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337" h="2184">
                  <a:moveTo>
                    <a:pt x="1175" y="947"/>
                  </a:moveTo>
                  <a:lnTo>
                    <a:pt x="709" y="947"/>
                  </a:lnTo>
                  <a:lnTo>
                    <a:pt x="709" y="424"/>
                  </a:lnTo>
                  <a:cubicBezTo>
                    <a:pt x="833" y="424"/>
                    <a:pt x="1175" y="424"/>
                    <a:pt x="1175" y="424"/>
                  </a:cubicBezTo>
                  <a:cubicBezTo>
                    <a:pt x="1413" y="424"/>
                    <a:pt x="1546" y="491"/>
                    <a:pt x="1546" y="678"/>
                  </a:cubicBezTo>
                  <a:cubicBezTo>
                    <a:pt x="1546" y="847"/>
                    <a:pt x="1446" y="947"/>
                    <a:pt x="1175" y="947"/>
                  </a:cubicBezTo>
                  <a:close/>
                  <a:moveTo>
                    <a:pt x="2198" y="1483"/>
                  </a:moveTo>
                  <a:cubicBezTo>
                    <a:pt x="2150" y="1241"/>
                    <a:pt x="2017" y="1165"/>
                    <a:pt x="1709" y="1126"/>
                  </a:cubicBezTo>
                  <a:cubicBezTo>
                    <a:pt x="1999" y="1083"/>
                    <a:pt x="2253" y="914"/>
                    <a:pt x="2253" y="596"/>
                  </a:cubicBezTo>
                  <a:cubicBezTo>
                    <a:pt x="2253" y="197"/>
                    <a:pt x="1936" y="0"/>
                    <a:pt x="1392" y="0"/>
                  </a:cubicBezTo>
                  <a:lnTo>
                    <a:pt x="0" y="0"/>
                  </a:lnTo>
                  <a:lnTo>
                    <a:pt x="0" y="2184"/>
                  </a:lnTo>
                  <a:lnTo>
                    <a:pt x="709" y="2184"/>
                  </a:lnTo>
                  <a:lnTo>
                    <a:pt x="709" y="1362"/>
                  </a:lnTo>
                  <a:lnTo>
                    <a:pt x="1096" y="1362"/>
                  </a:lnTo>
                  <a:cubicBezTo>
                    <a:pt x="1380" y="1362"/>
                    <a:pt x="1455" y="1410"/>
                    <a:pt x="1489" y="1555"/>
                  </a:cubicBezTo>
                  <a:cubicBezTo>
                    <a:pt x="1501" y="1616"/>
                    <a:pt x="1525" y="1834"/>
                    <a:pt x="1555" y="2009"/>
                  </a:cubicBezTo>
                  <a:cubicBezTo>
                    <a:pt x="1567" y="2079"/>
                    <a:pt x="1579" y="2142"/>
                    <a:pt x="1594" y="2184"/>
                  </a:cubicBezTo>
                  <a:lnTo>
                    <a:pt x="2337" y="2184"/>
                  </a:lnTo>
                  <a:cubicBezTo>
                    <a:pt x="2322" y="2145"/>
                    <a:pt x="2304" y="2072"/>
                    <a:pt x="2289" y="1991"/>
                  </a:cubicBezTo>
                  <a:cubicBezTo>
                    <a:pt x="2265" y="1870"/>
                    <a:pt x="2220" y="1592"/>
                    <a:pt x="2198" y="1483"/>
                  </a:cubicBezTo>
                  <a:close/>
                </a:path>
              </a:pathLst>
            </a:custGeom>
            <a:solidFill>
              <a:srgbClr val="002D5A"/>
            </a:solidFill>
            <a:ln>
              <a:noFill/>
            </a:ln>
            <a:extLst>
              <a:ext uri="{91240B29-F687-4F45-9708-019B960494DF}">
                <a14:hiddenLine xmlns:a14="http://schemas.microsoft.com/office/drawing/2010/main" w="9525">
                  <a:solidFill>
                    <a:srgbClr val="000000"/>
                  </a:solidFill>
                  <a:round/>
                  <a:headEnd/>
                  <a:tailEnd/>
                </a14:hiddenLine>
              </a:ext>
            </a:extLst>
          </p:spPr>
          <p:txBody>
            <a:bodyPr rIns="0" bIns="0"/>
            <a:lstStyle/>
            <a:p>
              <a:endParaRPr lang="de-DE"/>
            </a:p>
          </p:txBody>
        </p:sp>
        <p:sp>
          <p:nvSpPr>
            <p:cNvPr id="12300" name="Freeform 8"/>
            <p:cNvSpPr>
              <a:spLocks/>
            </p:cNvSpPr>
            <p:nvPr userDrawn="1"/>
          </p:nvSpPr>
          <p:spPr bwMode="gray">
            <a:xfrm>
              <a:off x="6103591" y="100937"/>
              <a:ext cx="99744" cy="112463"/>
            </a:xfrm>
            <a:custGeom>
              <a:avLst/>
              <a:gdLst>
                <a:gd name="T0" fmla="*/ 710 w 1954"/>
                <a:gd name="T1" fmla="*/ 1304 h 2184"/>
                <a:gd name="T2" fmla="*/ 1864 w 1954"/>
                <a:gd name="T3" fmla="*/ 1304 h 2184"/>
                <a:gd name="T4" fmla="*/ 1864 w 1954"/>
                <a:gd name="T5" fmla="*/ 860 h 2184"/>
                <a:gd name="T6" fmla="*/ 710 w 1954"/>
                <a:gd name="T7" fmla="*/ 860 h 2184"/>
                <a:gd name="T8" fmla="*/ 710 w 1954"/>
                <a:gd name="T9" fmla="*/ 451 h 2184"/>
                <a:gd name="T10" fmla="*/ 1933 w 1954"/>
                <a:gd name="T11" fmla="*/ 451 h 2184"/>
                <a:gd name="T12" fmla="*/ 1933 w 1954"/>
                <a:gd name="T13" fmla="*/ 0 h 2184"/>
                <a:gd name="T14" fmla="*/ 0 w 1954"/>
                <a:gd name="T15" fmla="*/ 0 h 2184"/>
                <a:gd name="T16" fmla="*/ 0 w 1954"/>
                <a:gd name="T17" fmla="*/ 2184 h 2184"/>
                <a:gd name="T18" fmla="*/ 1954 w 1954"/>
                <a:gd name="T19" fmla="*/ 2184 h 2184"/>
                <a:gd name="T20" fmla="*/ 1954 w 1954"/>
                <a:gd name="T21" fmla="*/ 1734 h 2184"/>
                <a:gd name="T22" fmla="*/ 710 w 1954"/>
                <a:gd name="T23" fmla="*/ 1734 h 2184"/>
                <a:gd name="T24" fmla="*/ 710 w 1954"/>
                <a:gd name="T25" fmla="*/ 1304 h 21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954" h="2184">
                  <a:moveTo>
                    <a:pt x="710" y="1304"/>
                  </a:moveTo>
                  <a:lnTo>
                    <a:pt x="1864" y="1304"/>
                  </a:lnTo>
                  <a:lnTo>
                    <a:pt x="1864" y="860"/>
                  </a:lnTo>
                  <a:lnTo>
                    <a:pt x="710" y="860"/>
                  </a:lnTo>
                  <a:lnTo>
                    <a:pt x="710" y="451"/>
                  </a:lnTo>
                  <a:lnTo>
                    <a:pt x="1933" y="451"/>
                  </a:lnTo>
                  <a:lnTo>
                    <a:pt x="1933" y="0"/>
                  </a:lnTo>
                  <a:lnTo>
                    <a:pt x="0" y="0"/>
                  </a:lnTo>
                  <a:lnTo>
                    <a:pt x="0" y="2184"/>
                  </a:lnTo>
                  <a:lnTo>
                    <a:pt x="1954" y="2184"/>
                  </a:lnTo>
                  <a:lnTo>
                    <a:pt x="1954" y="1734"/>
                  </a:lnTo>
                  <a:lnTo>
                    <a:pt x="710" y="1734"/>
                  </a:lnTo>
                  <a:lnTo>
                    <a:pt x="710" y="1304"/>
                  </a:lnTo>
                  <a:close/>
                </a:path>
              </a:pathLst>
            </a:custGeom>
            <a:solidFill>
              <a:srgbClr val="002D5A"/>
            </a:solidFill>
            <a:ln>
              <a:noFill/>
            </a:ln>
            <a:extLst>
              <a:ext uri="{91240B29-F687-4F45-9708-019B960494DF}">
                <a14:hiddenLine xmlns:a14="http://schemas.microsoft.com/office/drawing/2010/main" w="9525">
                  <a:solidFill>
                    <a:srgbClr val="000000"/>
                  </a:solidFill>
                  <a:round/>
                  <a:headEnd/>
                  <a:tailEnd/>
                </a14:hiddenLine>
              </a:ext>
            </a:extLst>
          </p:spPr>
          <p:txBody>
            <a:bodyPr rIns="0" bIns="0"/>
            <a:lstStyle/>
            <a:p>
              <a:endParaRPr lang="de-DE"/>
            </a:p>
          </p:txBody>
        </p:sp>
        <p:sp>
          <p:nvSpPr>
            <p:cNvPr id="12301" name="Freeform 9"/>
            <p:cNvSpPr>
              <a:spLocks noEditPoints="1"/>
            </p:cNvSpPr>
            <p:nvPr userDrawn="1"/>
          </p:nvSpPr>
          <p:spPr bwMode="gray">
            <a:xfrm>
              <a:off x="6210475" y="100937"/>
              <a:ext cx="153744" cy="112463"/>
            </a:xfrm>
            <a:custGeom>
              <a:avLst/>
              <a:gdLst>
                <a:gd name="T0" fmla="*/ 1073 w 3008"/>
                <a:gd name="T1" fmla="*/ 1347 h 2184"/>
                <a:gd name="T2" fmla="*/ 1478 w 3008"/>
                <a:gd name="T3" fmla="*/ 460 h 2184"/>
                <a:gd name="T4" fmla="*/ 1869 w 3008"/>
                <a:gd name="T5" fmla="*/ 1347 h 2184"/>
                <a:gd name="T6" fmla="*/ 1073 w 3008"/>
                <a:gd name="T7" fmla="*/ 1347 h 2184"/>
                <a:gd name="T8" fmla="*/ 1096 w 3008"/>
                <a:gd name="T9" fmla="*/ 0 h 2184"/>
                <a:gd name="T10" fmla="*/ 0 w 3008"/>
                <a:gd name="T11" fmla="*/ 2184 h 2184"/>
                <a:gd name="T12" fmla="*/ 690 w 3008"/>
                <a:gd name="T13" fmla="*/ 2184 h 2184"/>
                <a:gd name="T14" fmla="*/ 881 w 3008"/>
                <a:gd name="T15" fmla="*/ 1770 h 2184"/>
                <a:gd name="T16" fmla="*/ 2061 w 3008"/>
                <a:gd name="T17" fmla="*/ 1770 h 2184"/>
                <a:gd name="T18" fmla="*/ 2246 w 3008"/>
                <a:gd name="T19" fmla="*/ 2184 h 2184"/>
                <a:gd name="T20" fmla="*/ 3008 w 3008"/>
                <a:gd name="T21" fmla="*/ 2184 h 2184"/>
                <a:gd name="T22" fmla="*/ 1928 w 3008"/>
                <a:gd name="T23" fmla="*/ 0 h 2184"/>
                <a:gd name="T24" fmla="*/ 1096 w 3008"/>
                <a:gd name="T25" fmla="*/ 0 h 21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008" h="2184">
                  <a:moveTo>
                    <a:pt x="1073" y="1347"/>
                  </a:moveTo>
                  <a:lnTo>
                    <a:pt x="1478" y="460"/>
                  </a:lnTo>
                  <a:lnTo>
                    <a:pt x="1869" y="1347"/>
                  </a:lnTo>
                  <a:lnTo>
                    <a:pt x="1073" y="1347"/>
                  </a:lnTo>
                  <a:close/>
                  <a:moveTo>
                    <a:pt x="1096" y="0"/>
                  </a:moveTo>
                  <a:lnTo>
                    <a:pt x="0" y="2184"/>
                  </a:lnTo>
                  <a:lnTo>
                    <a:pt x="690" y="2184"/>
                  </a:lnTo>
                  <a:lnTo>
                    <a:pt x="881" y="1770"/>
                  </a:lnTo>
                  <a:lnTo>
                    <a:pt x="2061" y="1770"/>
                  </a:lnTo>
                  <a:lnTo>
                    <a:pt x="2246" y="2184"/>
                  </a:lnTo>
                  <a:lnTo>
                    <a:pt x="3008" y="2184"/>
                  </a:lnTo>
                  <a:lnTo>
                    <a:pt x="1928" y="0"/>
                  </a:lnTo>
                  <a:lnTo>
                    <a:pt x="1096" y="0"/>
                  </a:lnTo>
                  <a:close/>
                </a:path>
              </a:pathLst>
            </a:custGeom>
            <a:solidFill>
              <a:srgbClr val="002D5A"/>
            </a:solidFill>
            <a:ln>
              <a:noFill/>
            </a:ln>
            <a:extLst>
              <a:ext uri="{91240B29-F687-4F45-9708-019B960494DF}">
                <a14:hiddenLine xmlns:a14="http://schemas.microsoft.com/office/drawing/2010/main" w="9525">
                  <a:solidFill>
                    <a:srgbClr val="000000"/>
                  </a:solidFill>
                  <a:round/>
                  <a:headEnd/>
                  <a:tailEnd/>
                </a14:hiddenLine>
              </a:ext>
            </a:extLst>
          </p:spPr>
          <p:txBody>
            <a:bodyPr rIns="0" bIns="0"/>
            <a:lstStyle/>
            <a:p>
              <a:endParaRPr lang="de-DE"/>
            </a:p>
          </p:txBody>
        </p:sp>
        <p:sp>
          <p:nvSpPr>
            <p:cNvPr id="12302" name="Freeform 10"/>
            <p:cNvSpPr>
              <a:spLocks/>
            </p:cNvSpPr>
            <p:nvPr userDrawn="1"/>
          </p:nvSpPr>
          <p:spPr bwMode="gray">
            <a:xfrm>
              <a:off x="6371360" y="100937"/>
              <a:ext cx="96174" cy="112463"/>
            </a:xfrm>
            <a:custGeom>
              <a:avLst/>
              <a:gdLst>
                <a:gd name="T0" fmla="*/ 713 w 1885"/>
                <a:gd name="T1" fmla="*/ 0 h 2184"/>
                <a:gd name="T2" fmla="*/ 0 w 1885"/>
                <a:gd name="T3" fmla="*/ 0 h 2184"/>
                <a:gd name="T4" fmla="*/ 0 w 1885"/>
                <a:gd name="T5" fmla="*/ 2184 h 2184"/>
                <a:gd name="T6" fmla="*/ 1885 w 1885"/>
                <a:gd name="T7" fmla="*/ 2184 h 2184"/>
                <a:gd name="T8" fmla="*/ 1885 w 1885"/>
                <a:gd name="T9" fmla="*/ 1719 h 2184"/>
                <a:gd name="T10" fmla="*/ 713 w 1885"/>
                <a:gd name="T11" fmla="*/ 1719 h 2184"/>
                <a:gd name="T12" fmla="*/ 713 w 1885"/>
                <a:gd name="T13" fmla="*/ 0 h 218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85" h="2184">
                  <a:moveTo>
                    <a:pt x="713" y="0"/>
                  </a:moveTo>
                  <a:lnTo>
                    <a:pt x="0" y="0"/>
                  </a:lnTo>
                  <a:lnTo>
                    <a:pt x="0" y="2184"/>
                  </a:lnTo>
                  <a:lnTo>
                    <a:pt x="1885" y="2184"/>
                  </a:lnTo>
                  <a:lnTo>
                    <a:pt x="1885" y="1719"/>
                  </a:lnTo>
                  <a:lnTo>
                    <a:pt x="713" y="1719"/>
                  </a:lnTo>
                  <a:lnTo>
                    <a:pt x="713" y="0"/>
                  </a:lnTo>
                  <a:close/>
                </a:path>
              </a:pathLst>
            </a:custGeom>
            <a:solidFill>
              <a:srgbClr val="002D5A"/>
            </a:solidFill>
            <a:ln>
              <a:noFill/>
            </a:ln>
            <a:extLst>
              <a:ext uri="{91240B29-F687-4F45-9708-019B960494DF}">
                <a14:hiddenLine xmlns:a14="http://schemas.microsoft.com/office/drawing/2010/main" w="9525">
                  <a:solidFill>
                    <a:srgbClr val="000000"/>
                  </a:solidFill>
                  <a:round/>
                  <a:headEnd/>
                  <a:tailEnd/>
                </a14:hiddenLine>
              </a:ext>
            </a:extLst>
          </p:spPr>
          <p:txBody>
            <a:bodyPr rIns="0" bIns="0"/>
            <a:lstStyle/>
            <a:p>
              <a:endParaRPr lang="de-DE"/>
            </a:p>
          </p:txBody>
        </p:sp>
        <p:sp>
          <p:nvSpPr>
            <p:cNvPr id="12303" name="Rectangle 11"/>
            <p:cNvSpPr>
              <a:spLocks noChangeArrowheads="1"/>
            </p:cNvSpPr>
            <p:nvPr userDrawn="1"/>
          </p:nvSpPr>
          <p:spPr bwMode="gray">
            <a:xfrm>
              <a:off x="6479583" y="100937"/>
              <a:ext cx="36372" cy="112463"/>
            </a:xfrm>
            <a:prstGeom prst="rect">
              <a:avLst/>
            </a:prstGeom>
            <a:solidFill>
              <a:srgbClr val="002D5A"/>
            </a:solidFill>
            <a:ln>
              <a:noFill/>
            </a:ln>
            <a:extLst>
              <a:ext uri="{91240B29-F687-4F45-9708-019B960494DF}">
                <a14:hiddenLine xmlns:a14="http://schemas.microsoft.com/office/drawing/2010/main" w="9525">
                  <a:solidFill>
                    <a:srgbClr val="000000"/>
                  </a:solidFill>
                  <a:miter lim="800000"/>
                  <a:headEnd/>
                  <a:tailEnd/>
                </a14:hiddenLine>
              </a:ext>
            </a:extLst>
          </p:spPr>
          <p:txBody>
            <a:bodyPr rIns="0" bIns="0"/>
            <a:lstStyle/>
            <a:p>
              <a:endParaRPr lang="en-GB">
                <a:latin typeface="Calibri" charset="0"/>
              </a:endParaRPr>
            </a:p>
          </p:txBody>
        </p:sp>
        <p:sp>
          <p:nvSpPr>
            <p:cNvPr id="12304" name="Freeform 12"/>
            <p:cNvSpPr>
              <a:spLocks/>
            </p:cNvSpPr>
            <p:nvPr userDrawn="1"/>
          </p:nvSpPr>
          <p:spPr bwMode="gray">
            <a:xfrm>
              <a:off x="6533583" y="98036"/>
              <a:ext cx="116033" cy="118488"/>
            </a:xfrm>
            <a:custGeom>
              <a:avLst/>
              <a:gdLst>
                <a:gd name="T0" fmla="*/ 1555 w 2272"/>
                <a:gd name="T1" fmla="*/ 947 h 2299"/>
                <a:gd name="T2" fmla="*/ 1171 w 2272"/>
                <a:gd name="T3" fmla="*/ 859 h 2299"/>
                <a:gd name="T4" fmla="*/ 778 w 2272"/>
                <a:gd name="T5" fmla="*/ 626 h 2299"/>
                <a:gd name="T6" fmla="*/ 1123 w 2272"/>
                <a:gd name="T7" fmla="*/ 417 h 2299"/>
                <a:gd name="T8" fmla="*/ 1522 w 2272"/>
                <a:gd name="T9" fmla="*/ 653 h 2299"/>
                <a:gd name="T10" fmla="*/ 2211 w 2272"/>
                <a:gd name="T11" fmla="*/ 653 h 2299"/>
                <a:gd name="T12" fmla="*/ 1141 w 2272"/>
                <a:gd name="T13" fmla="*/ 0 h 2299"/>
                <a:gd name="T14" fmla="*/ 56 w 2272"/>
                <a:gd name="T15" fmla="*/ 714 h 2299"/>
                <a:gd name="T16" fmla="*/ 758 w 2272"/>
                <a:gd name="T17" fmla="*/ 1319 h 2299"/>
                <a:gd name="T18" fmla="*/ 1156 w 2272"/>
                <a:gd name="T19" fmla="*/ 1409 h 2299"/>
                <a:gd name="T20" fmla="*/ 1555 w 2272"/>
                <a:gd name="T21" fmla="*/ 1660 h 2299"/>
                <a:gd name="T22" fmla="*/ 1145 w 2272"/>
                <a:gd name="T23" fmla="*/ 1881 h 2299"/>
                <a:gd name="T24" fmla="*/ 715 w 2272"/>
                <a:gd name="T25" fmla="*/ 1597 h 2299"/>
                <a:gd name="T26" fmla="*/ 0 w 2272"/>
                <a:gd name="T27" fmla="*/ 1597 h 2299"/>
                <a:gd name="T28" fmla="*/ 1126 w 2272"/>
                <a:gd name="T29" fmla="*/ 2299 h 2299"/>
                <a:gd name="T30" fmla="*/ 2272 w 2272"/>
                <a:gd name="T31" fmla="*/ 1592 h 2299"/>
                <a:gd name="T32" fmla="*/ 1555 w 2272"/>
                <a:gd name="T33" fmla="*/ 947 h 229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272" h="2299">
                  <a:moveTo>
                    <a:pt x="1555" y="947"/>
                  </a:moveTo>
                  <a:lnTo>
                    <a:pt x="1171" y="859"/>
                  </a:lnTo>
                  <a:cubicBezTo>
                    <a:pt x="936" y="805"/>
                    <a:pt x="778" y="768"/>
                    <a:pt x="778" y="626"/>
                  </a:cubicBezTo>
                  <a:cubicBezTo>
                    <a:pt x="778" y="515"/>
                    <a:pt x="884" y="417"/>
                    <a:pt x="1123" y="417"/>
                  </a:cubicBezTo>
                  <a:cubicBezTo>
                    <a:pt x="1326" y="417"/>
                    <a:pt x="1509" y="499"/>
                    <a:pt x="1522" y="653"/>
                  </a:cubicBezTo>
                  <a:lnTo>
                    <a:pt x="2211" y="653"/>
                  </a:lnTo>
                  <a:cubicBezTo>
                    <a:pt x="2202" y="328"/>
                    <a:pt x="1863" y="0"/>
                    <a:pt x="1141" y="0"/>
                  </a:cubicBezTo>
                  <a:cubicBezTo>
                    <a:pt x="537" y="0"/>
                    <a:pt x="56" y="209"/>
                    <a:pt x="56" y="714"/>
                  </a:cubicBezTo>
                  <a:cubicBezTo>
                    <a:pt x="56" y="1116"/>
                    <a:pt x="404" y="1237"/>
                    <a:pt x="758" y="1319"/>
                  </a:cubicBezTo>
                  <a:lnTo>
                    <a:pt x="1156" y="1409"/>
                  </a:lnTo>
                  <a:cubicBezTo>
                    <a:pt x="1392" y="1464"/>
                    <a:pt x="1555" y="1509"/>
                    <a:pt x="1555" y="1660"/>
                  </a:cubicBezTo>
                  <a:cubicBezTo>
                    <a:pt x="1555" y="1774"/>
                    <a:pt x="1480" y="1881"/>
                    <a:pt x="1145" y="1881"/>
                  </a:cubicBezTo>
                  <a:cubicBezTo>
                    <a:pt x="918" y="1881"/>
                    <a:pt x="721" y="1765"/>
                    <a:pt x="715" y="1597"/>
                  </a:cubicBezTo>
                  <a:lnTo>
                    <a:pt x="0" y="1597"/>
                  </a:lnTo>
                  <a:cubicBezTo>
                    <a:pt x="1" y="1763"/>
                    <a:pt x="234" y="2299"/>
                    <a:pt x="1126" y="2299"/>
                  </a:cubicBezTo>
                  <a:cubicBezTo>
                    <a:pt x="1690" y="2299"/>
                    <a:pt x="2272" y="2121"/>
                    <a:pt x="2272" y="1592"/>
                  </a:cubicBezTo>
                  <a:cubicBezTo>
                    <a:pt x="2272" y="1147"/>
                    <a:pt x="1942" y="1035"/>
                    <a:pt x="1555" y="947"/>
                  </a:cubicBezTo>
                  <a:close/>
                </a:path>
              </a:pathLst>
            </a:custGeom>
            <a:solidFill>
              <a:srgbClr val="002D5A"/>
            </a:solidFill>
            <a:ln>
              <a:noFill/>
            </a:ln>
            <a:extLst>
              <a:ext uri="{91240B29-F687-4F45-9708-019B960494DF}">
                <a14:hiddenLine xmlns:a14="http://schemas.microsoft.com/office/drawing/2010/main" w="9525">
                  <a:solidFill>
                    <a:srgbClr val="000000"/>
                  </a:solidFill>
                  <a:round/>
                  <a:headEnd/>
                  <a:tailEnd/>
                </a14:hiddenLine>
              </a:ext>
            </a:extLst>
          </p:spPr>
          <p:txBody>
            <a:bodyPr rIns="0" bIns="0"/>
            <a:lstStyle/>
            <a:p>
              <a:endParaRPr lang="de-DE"/>
            </a:p>
          </p:txBody>
        </p:sp>
        <p:sp>
          <p:nvSpPr>
            <p:cNvPr id="12305" name="Freeform 13"/>
            <p:cNvSpPr>
              <a:spLocks/>
            </p:cNvSpPr>
            <p:nvPr userDrawn="1"/>
          </p:nvSpPr>
          <p:spPr bwMode="gray">
            <a:xfrm>
              <a:off x="5423235" y="102722"/>
              <a:ext cx="160661" cy="110678"/>
            </a:xfrm>
            <a:custGeom>
              <a:avLst/>
              <a:gdLst>
                <a:gd name="T0" fmla="*/ 0 w 3147"/>
                <a:gd name="T1" fmla="*/ 2151 h 2151"/>
                <a:gd name="T2" fmla="*/ 3147 w 3147"/>
                <a:gd name="T3" fmla="*/ 2151 h 2151"/>
                <a:gd name="T4" fmla="*/ 3147 w 3147"/>
                <a:gd name="T5" fmla="*/ 19 h 2151"/>
                <a:gd name="T6" fmla="*/ 2820 w 3147"/>
                <a:gd name="T7" fmla="*/ 1 h 2151"/>
                <a:gd name="T8" fmla="*/ 0 w 3147"/>
                <a:gd name="T9" fmla="*/ 2151 h 21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47" h="2151">
                  <a:moveTo>
                    <a:pt x="0" y="2151"/>
                  </a:moveTo>
                  <a:lnTo>
                    <a:pt x="3147" y="2151"/>
                  </a:lnTo>
                  <a:lnTo>
                    <a:pt x="3147" y="19"/>
                  </a:lnTo>
                  <a:cubicBezTo>
                    <a:pt x="3016" y="5"/>
                    <a:pt x="2923" y="1"/>
                    <a:pt x="2820" y="1"/>
                  </a:cubicBezTo>
                  <a:cubicBezTo>
                    <a:pt x="1575" y="0"/>
                    <a:pt x="369" y="1059"/>
                    <a:pt x="0" y="2151"/>
                  </a:cubicBezTo>
                  <a:close/>
                </a:path>
              </a:pathLst>
            </a:custGeom>
            <a:solidFill>
              <a:srgbClr val="002D5A"/>
            </a:solidFill>
            <a:ln>
              <a:noFill/>
            </a:ln>
            <a:extLst>
              <a:ext uri="{91240B29-F687-4F45-9708-019B960494DF}">
                <a14:hiddenLine xmlns:a14="http://schemas.microsoft.com/office/drawing/2010/main" w="9525">
                  <a:solidFill>
                    <a:srgbClr val="000000"/>
                  </a:solidFill>
                  <a:round/>
                  <a:headEnd/>
                  <a:tailEnd/>
                </a14:hiddenLine>
              </a:ext>
            </a:extLst>
          </p:spPr>
          <p:txBody>
            <a:bodyPr rIns="0" bIns="0"/>
            <a:lstStyle/>
            <a:p>
              <a:endParaRPr lang="de-DE"/>
            </a:p>
          </p:txBody>
        </p:sp>
        <p:sp>
          <p:nvSpPr>
            <p:cNvPr id="12306" name="Freeform 14"/>
            <p:cNvSpPr>
              <a:spLocks/>
            </p:cNvSpPr>
            <p:nvPr userDrawn="1"/>
          </p:nvSpPr>
          <p:spPr bwMode="gray">
            <a:xfrm>
              <a:off x="5373252" y="524"/>
              <a:ext cx="210645" cy="212876"/>
            </a:xfrm>
            <a:custGeom>
              <a:avLst/>
              <a:gdLst>
                <a:gd name="T0" fmla="*/ 853 w 4126"/>
                <a:gd name="T1" fmla="*/ 2866 h 4134"/>
                <a:gd name="T2" fmla="*/ 835 w 4126"/>
                <a:gd name="T3" fmla="*/ 2866 h 4134"/>
                <a:gd name="T4" fmla="*/ 2400 w 4126"/>
                <a:gd name="T5" fmla="*/ 0 h 4134"/>
                <a:gd name="T6" fmla="*/ 0 w 4126"/>
                <a:gd name="T7" fmla="*/ 0 h 4134"/>
                <a:gd name="T8" fmla="*/ 0 w 4126"/>
                <a:gd name="T9" fmla="*/ 4134 h 4134"/>
                <a:gd name="T10" fmla="*/ 522 w 4126"/>
                <a:gd name="T11" fmla="*/ 4134 h 4134"/>
                <a:gd name="T12" fmla="*/ 4126 w 4126"/>
                <a:gd name="T13" fmla="*/ 1631 h 4134"/>
                <a:gd name="T14" fmla="*/ 4126 w 4126"/>
                <a:gd name="T15" fmla="*/ 0 h 4134"/>
                <a:gd name="T16" fmla="*/ 3788 w 4126"/>
                <a:gd name="T17" fmla="*/ 44 h 4134"/>
                <a:gd name="T18" fmla="*/ 853 w 4126"/>
                <a:gd name="T19" fmla="*/ 2866 h 41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126" h="4134">
                  <a:moveTo>
                    <a:pt x="853" y="2866"/>
                  </a:moveTo>
                  <a:lnTo>
                    <a:pt x="835" y="2866"/>
                  </a:lnTo>
                  <a:cubicBezTo>
                    <a:pt x="859" y="2712"/>
                    <a:pt x="982" y="1136"/>
                    <a:pt x="2400" y="0"/>
                  </a:cubicBezTo>
                  <a:lnTo>
                    <a:pt x="0" y="0"/>
                  </a:lnTo>
                  <a:lnTo>
                    <a:pt x="0" y="4134"/>
                  </a:lnTo>
                  <a:lnTo>
                    <a:pt x="522" y="4134"/>
                  </a:lnTo>
                  <a:cubicBezTo>
                    <a:pt x="1083" y="3051"/>
                    <a:pt x="2301" y="1756"/>
                    <a:pt x="4126" y="1631"/>
                  </a:cubicBezTo>
                  <a:lnTo>
                    <a:pt x="4126" y="0"/>
                  </a:lnTo>
                  <a:cubicBezTo>
                    <a:pt x="4022" y="0"/>
                    <a:pt x="3879" y="22"/>
                    <a:pt x="3788" y="44"/>
                  </a:cubicBezTo>
                  <a:cubicBezTo>
                    <a:pt x="2517" y="347"/>
                    <a:pt x="1547" y="1417"/>
                    <a:pt x="853" y="2866"/>
                  </a:cubicBezTo>
                  <a:close/>
                </a:path>
              </a:pathLst>
            </a:custGeom>
            <a:solidFill>
              <a:srgbClr val="005D9A"/>
            </a:solidFill>
            <a:ln>
              <a:noFill/>
            </a:ln>
            <a:extLst>
              <a:ext uri="{91240B29-F687-4F45-9708-019B960494DF}">
                <a14:hiddenLine xmlns:a14="http://schemas.microsoft.com/office/drawing/2010/main" w="9525">
                  <a:solidFill>
                    <a:srgbClr val="000000"/>
                  </a:solidFill>
                  <a:round/>
                  <a:headEnd/>
                  <a:tailEnd/>
                </a14:hiddenLine>
              </a:ext>
            </a:extLst>
          </p:spPr>
          <p:txBody>
            <a:bodyPr rIns="0" bIns="0"/>
            <a:lstStyle/>
            <a:p>
              <a:endParaRPr lang="de-DE"/>
            </a:p>
          </p:txBody>
        </p:sp>
      </p:grpSp>
    </p:spTree>
    <p:extLst>
      <p:ext uri="{BB962C8B-B14F-4D97-AF65-F5344CB8AC3E}">
        <p14:creationId xmlns:p14="http://schemas.microsoft.com/office/powerpoint/2010/main" val="2475542078"/>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600" kern="1200">
        <a:solidFill>
          <a:schemeClr val="tx1"/>
        </a:solidFill>
        <a:latin typeface="+mn-lt"/>
        <a:ea typeface="ＭＳ Ｐゴシック" charset="0"/>
        <a:cs typeface="ＭＳ Ｐゴシック" charset="0"/>
      </a:defRPr>
    </a:lvl1pPr>
    <a:lvl2pPr marL="457200" algn="l" rtl="0" fontAlgn="base">
      <a:spcBef>
        <a:spcPct val="30000"/>
      </a:spcBef>
      <a:spcAft>
        <a:spcPct val="0"/>
      </a:spcAft>
      <a:defRPr sz="1600" kern="1200">
        <a:solidFill>
          <a:schemeClr val="tx1"/>
        </a:solidFill>
        <a:latin typeface="+mn-lt"/>
        <a:ea typeface="ＭＳ Ｐゴシック" charset="0"/>
        <a:cs typeface="+mn-cs"/>
      </a:defRPr>
    </a:lvl2pPr>
    <a:lvl3pPr marL="914400" algn="l" rtl="0" fontAlgn="base">
      <a:spcBef>
        <a:spcPct val="30000"/>
      </a:spcBef>
      <a:spcAft>
        <a:spcPct val="0"/>
      </a:spcAft>
      <a:defRPr sz="1600" kern="1200">
        <a:solidFill>
          <a:schemeClr val="tx1"/>
        </a:solidFill>
        <a:latin typeface="+mn-lt"/>
        <a:ea typeface="ＭＳ Ｐゴシック" charset="0"/>
        <a:cs typeface="+mn-cs"/>
      </a:defRPr>
    </a:lvl3pPr>
    <a:lvl4pPr marL="1371600" algn="l" rtl="0" fontAlgn="base">
      <a:spcBef>
        <a:spcPct val="30000"/>
      </a:spcBef>
      <a:spcAft>
        <a:spcPct val="0"/>
      </a:spcAft>
      <a:defRPr sz="1600" kern="1200">
        <a:solidFill>
          <a:schemeClr val="tx1"/>
        </a:solidFill>
        <a:latin typeface="+mn-lt"/>
        <a:ea typeface="ＭＳ Ｐゴシック" charset="0"/>
        <a:cs typeface="+mn-cs"/>
      </a:defRPr>
    </a:lvl4pPr>
    <a:lvl5pPr marL="1828800" algn="l" rtl="0" fontAlgn="base">
      <a:spcBef>
        <a:spcPct val="30000"/>
      </a:spcBef>
      <a:spcAft>
        <a:spcPct val="0"/>
      </a:spcAft>
      <a:defRPr sz="16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r>
              <a:rPr lang="en-GB" smtClean="0"/>
              <a:t>Page </a:t>
            </a:r>
            <a:fld id="{F3CDE4D8-8AC3-F548-8B69-262C4ECCB99A}" type="slidenum">
              <a:rPr lang="en-GB" smtClean="0"/>
              <a:pPr>
                <a:defRPr/>
              </a:pPr>
              <a:t>3</a:t>
            </a:fld>
            <a:endParaRPr lang="en-GB"/>
          </a:p>
        </p:txBody>
      </p:sp>
    </p:spTree>
    <p:extLst>
      <p:ext uri="{BB962C8B-B14F-4D97-AF65-F5344CB8AC3E}">
        <p14:creationId xmlns:p14="http://schemas.microsoft.com/office/powerpoint/2010/main" val="9608303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el Master">
    <p:spTree>
      <p:nvGrpSpPr>
        <p:cNvPr id="1" name=""/>
        <p:cNvGrpSpPr/>
        <p:nvPr/>
      </p:nvGrpSpPr>
      <p:grpSpPr>
        <a:xfrm>
          <a:off x="0" y="0"/>
          <a:ext cx="0" cy="0"/>
          <a:chOff x="0" y="0"/>
          <a:chExt cx="0" cy="0"/>
        </a:xfrm>
      </p:grpSpPr>
      <p:sp>
        <p:nvSpPr>
          <p:cNvPr id="4" name="Eine Ecke des Rechtecks abrunden 17"/>
          <p:cNvSpPr/>
          <p:nvPr/>
        </p:nvSpPr>
        <p:spPr>
          <a:xfrm rot="10800000">
            <a:off x="169863" y="995363"/>
            <a:ext cx="8766175" cy="5392737"/>
          </a:xfrm>
          <a:prstGeom prst="round1Rect">
            <a:avLst>
              <a:gd name="adj" fmla="val 21637"/>
            </a:avLst>
          </a:prstGeom>
          <a:blipFill rotWithShape="0">
            <a:blip r:embed="rId2"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err="1"/>
          </a:p>
        </p:txBody>
      </p:sp>
      <p:cxnSp>
        <p:nvCxnSpPr>
          <p:cNvPr id="5" name="Straight Connector 2"/>
          <p:cNvCxnSpPr/>
          <p:nvPr/>
        </p:nvCxnSpPr>
        <p:spPr>
          <a:xfrm>
            <a:off x="0" y="1206500"/>
            <a:ext cx="457200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platzhalter 16"/>
          <p:cNvSpPr>
            <a:spLocks noGrp="1"/>
          </p:cNvSpPr>
          <p:nvPr>
            <p:ph type="body" sz="quarter" idx="13"/>
          </p:nvPr>
        </p:nvSpPr>
        <p:spPr>
          <a:xfrm>
            <a:off x="566209" y="3886200"/>
            <a:ext cx="3063875" cy="857250"/>
          </a:xfrm>
          <a:prstGeom prst="rect">
            <a:avLst/>
          </a:prstGeom>
        </p:spPr>
        <p:txBody>
          <a:bodyPr>
            <a:normAutofit/>
          </a:bodyPr>
          <a:lstStyle>
            <a:lvl1pPr marL="0" indent="0">
              <a:buNone/>
              <a:defRPr sz="1600">
                <a:solidFill>
                  <a:schemeClr val="bg1"/>
                </a:solidFill>
              </a:defRPr>
            </a:lvl1pPr>
          </a:lstStyle>
          <a:p>
            <a:pPr lvl="0"/>
            <a:r>
              <a:rPr lang="en-US" noProof="0" smtClean="0"/>
              <a:t>Click to edit Master text styles</a:t>
            </a:r>
          </a:p>
        </p:txBody>
      </p:sp>
      <p:sp>
        <p:nvSpPr>
          <p:cNvPr id="9" name="Title 1"/>
          <p:cNvSpPr>
            <a:spLocks noGrp="1"/>
          </p:cNvSpPr>
          <p:nvPr>
            <p:ph type="ctrTitle"/>
          </p:nvPr>
        </p:nvSpPr>
        <p:spPr bwMode="gray">
          <a:xfrm>
            <a:off x="-1" y="1147759"/>
            <a:ext cx="4572001" cy="1580566"/>
          </a:xfrm>
          <a:custGeom>
            <a:avLst/>
            <a:gdLst>
              <a:gd name="connsiteX0" fmla="*/ 0 w 7772400"/>
              <a:gd name="connsiteY0" fmla="*/ 0 h 1470025"/>
              <a:gd name="connsiteX1" fmla="*/ 7772400 w 7772400"/>
              <a:gd name="connsiteY1" fmla="*/ 0 h 1470025"/>
              <a:gd name="connsiteX2" fmla="*/ 7772400 w 7772400"/>
              <a:gd name="connsiteY2" fmla="*/ 1470025 h 1470025"/>
              <a:gd name="connsiteX3" fmla="*/ 0 w 7772400"/>
              <a:gd name="connsiteY3" fmla="*/ 1470025 h 1470025"/>
              <a:gd name="connsiteX4" fmla="*/ 0 w 7772400"/>
              <a:gd name="connsiteY4" fmla="*/ 0 h 1470025"/>
              <a:gd name="connsiteX0" fmla="*/ 7770846 w 7772400"/>
              <a:gd name="connsiteY0" fmla="*/ 1470407 h 1470025"/>
              <a:gd name="connsiteX1" fmla="*/ -5907 w 7772400"/>
              <a:gd name="connsiteY1" fmla="*/ 1473333 h 1470025"/>
            </a:gdLst>
            <a:ahLst/>
            <a:cxnLst>
              <a:cxn ang="0">
                <a:pos x="connsiteX0" y="connsiteY0"/>
              </a:cxn>
              <a:cxn ang="0">
                <a:pos x="connsiteX1" y="connsiteY1"/>
              </a:cxn>
            </a:cxnLst>
            <a:rect l="l" t="t" r="r" b="b"/>
            <a:pathLst>
              <a:path w="7772400" h="1470025" stroke="0" extrusionOk="0">
                <a:moveTo>
                  <a:pt x="0" y="0"/>
                </a:moveTo>
                <a:lnTo>
                  <a:pt x="7772400" y="0"/>
                </a:lnTo>
                <a:lnTo>
                  <a:pt x="7772400" y="1470025"/>
                </a:lnTo>
                <a:lnTo>
                  <a:pt x="0" y="1470025"/>
                </a:lnTo>
                <a:lnTo>
                  <a:pt x="0" y="0"/>
                </a:lnTo>
                <a:close/>
              </a:path>
              <a:path w="7772400" h="1470025" fill="none" extrusionOk="0">
                <a:moveTo>
                  <a:pt x="7770846" y="1470407"/>
                </a:moveTo>
                <a:lnTo>
                  <a:pt x="-5907" y="1473333"/>
                </a:lnTo>
              </a:path>
            </a:pathLst>
          </a:custGeom>
          <a:ln w="19050">
            <a:solidFill>
              <a:schemeClr val="bg1"/>
            </a:solidFill>
          </a:ln>
        </p:spPr>
        <p:txBody>
          <a:bodyPr wrap="square" lIns="216000" tIns="252000" bIns="216000" anchor="t" anchorCtr="0">
            <a:spAutoFit/>
          </a:bodyPr>
          <a:lstStyle>
            <a:lvl1pPr marL="360000" algn="l">
              <a:lnSpc>
                <a:spcPct val="100000"/>
              </a:lnSpc>
              <a:defRPr sz="3600">
                <a:solidFill>
                  <a:schemeClr val="bg1"/>
                </a:solidFill>
              </a:defRPr>
            </a:lvl1pPr>
          </a:lstStyle>
          <a:p>
            <a:r>
              <a:rPr lang="en-US" noProof="0" smtClean="0"/>
              <a:t>Click to edit Master title style</a:t>
            </a:r>
            <a:endParaRPr lang="en-GB" noProof="0" dirty="0"/>
          </a:p>
        </p:txBody>
      </p:sp>
    </p:spTree>
    <p:extLst>
      <p:ext uri="{BB962C8B-B14F-4D97-AF65-F5344CB8AC3E}">
        <p14:creationId xmlns:p14="http://schemas.microsoft.com/office/powerpoint/2010/main" val="4095866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hapter Master">
    <p:spTree>
      <p:nvGrpSpPr>
        <p:cNvPr id="1" name=""/>
        <p:cNvGrpSpPr/>
        <p:nvPr/>
      </p:nvGrpSpPr>
      <p:grpSpPr>
        <a:xfrm>
          <a:off x="0" y="0"/>
          <a:ext cx="0" cy="0"/>
          <a:chOff x="0" y="0"/>
          <a:chExt cx="0" cy="0"/>
        </a:xfrm>
      </p:grpSpPr>
      <p:sp>
        <p:nvSpPr>
          <p:cNvPr id="2" name="Eine Ecke des Rechtecks abrunden 1"/>
          <p:cNvSpPr/>
          <p:nvPr/>
        </p:nvSpPr>
        <p:spPr>
          <a:xfrm rot="10800000">
            <a:off x="196850" y="995363"/>
            <a:ext cx="8767763" cy="5392737"/>
          </a:xfrm>
          <a:prstGeom prst="round1Rect">
            <a:avLst>
              <a:gd name="adj" fmla="val 21637"/>
            </a:avLst>
          </a:prstGeom>
          <a:solidFill>
            <a:srgbClr val="70B52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err="1"/>
          </a:p>
        </p:txBody>
      </p:sp>
      <p:pic>
        <p:nvPicPr>
          <p:cNvPr id="3" name="Bild 22" descr="Sparte_NEU.png"/>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643438" y="504825"/>
            <a:ext cx="2176462"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5"/>
          <p:cNvSpPr>
            <a:spLocks noGrp="1"/>
          </p:cNvSpPr>
          <p:nvPr>
            <p:ph type="title"/>
          </p:nvPr>
        </p:nvSpPr>
        <p:spPr>
          <a:xfrm>
            <a:off x="468956" y="1491293"/>
            <a:ext cx="8063484" cy="791861"/>
          </a:xfrm>
          <a:prstGeom prst="rect">
            <a:avLst/>
          </a:prstGeom>
        </p:spPr>
        <p:txBody>
          <a:bodyPr/>
          <a:lstStyle>
            <a:lvl1pPr>
              <a:defRPr sz="3600">
                <a:solidFill>
                  <a:schemeClr val="bg1"/>
                </a:solidFill>
              </a:defRPr>
            </a:lvl1pPr>
          </a:lstStyle>
          <a:p>
            <a:r>
              <a:rPr lang="en-US" smtClean="0"/>
              <a:t>Click to edit Master title style</a:t>
            </a:r>
            <a:endParaRPr lang="en-GB" dirty="0"/>
          </a:p>
        </p:txBody>
      </p:sp>
      <p:sp>
        <p:nvSpPr>
          <p:cNvPr id="8" name="Slide Number Placeholder 24"/>
          <p:cNvSpPr>
            <a:spLocks noGrp="1"/>
          </p:cNvSpPr>
          <p:nvPr>
            <p:ph type="sldNum" sz="quarter" idx="4"/>
          </p:nvPr>
        </p:nvSpPr>
        <p:spPr>
          <a:xfrm>
            <a:off x="201613" y="6633418"/>
            <a:ext cx="323850" cy="107950"/>
          </a:xfrm>
          <a:prstGeom prst="rect">
            <a:avLst/>
          </a:prstGeom>
        </p:spPr>
        <p:txBody>
          <a:bodyPr vert="horz" wrap="none" lIns="0" tIns="0" rIns="0" bIns="0" rtlCol="0" anchor="ctr"/>
          <a:lstStyle>
            <a:lvl1pPr algn="l" fontAlgn="auto">
              <a:spcBef>
                <a:spcPts val="0"/>
              </a:spcBef>
              <a:spcAft>
                <a:spcPts val="0"/>
              </a:spcAft>
              <a:defRPr sz="900" dirty="0" smtClean="0">
                <a:solidFill>
                  <a:srgbClr val="718492"/>
                </a:solidFill>
                <a:latin typeface="+mn-lt"/>
                <a:ea typeface="+mn-ea"/>
                <a:cs typeface="+mn-cs"/>
              </a:defRPr>
            </a:lvl1pPr>
          </a:lstStyle>
          <a:p>
            <a:pPr>
              <a:defRPr/>
            </a:pPr>
            <a:r>
              <a:rPr lang="en-GB" dirty="0"/>
              <a:t> </a:t>
            </a:r>
            <a:fld id="{A8158DD3-3AB0-A847-8F72-FCC7221D7BC2}" type="slidenum">
              <a:rPr lang="en-GB"/>
              <a:pPr>
                <a:defRPr/>
              </a:pPr>
              <a:t>‹#›</a:t>
            </a:fld>
            <a:r>
              <a:rPr lang="en-GB" dirty="0"/>
              <a:t> |</a:t>
            </a:r>
          </a:p>
        </p:txBody>
      </p:sp>
      <p:sp>
        <p:nvSpPr>
          <p:cNvPr id="10" name="Footer Placeholder 23"/>
          <p:cNvSpPr>
            <a:spLocks noGrp="1"/>
          </p:cNvSpPr>
          <p:nvPr>
            <p:ph type="ftr" sz="quarter" idx="3"/>
          </p:nvPr>
        </p:nvSpPr>
        <p:spPr>
          <a:xfrm>
            <a:off x="619373" y="6622521"/>
            <a:ext cx="8417123" cy="139700"/>
          </a:xfrm>
          <a:prstGeom prst="rect">
            <a:avLst/>
          </a:prstGeom>
        </p:spPr>
        <p:txBody>
          <a:bodyPr vert="horz" wrap="none" lIns="0" tIns="0" rIns="0" bIns="0" rtlCol="0" anchor="ctr"/>
          <a:lstStyle>
            <a:lvl1pPr algn="l" fontAlgn="auto">
              <a:spcBef>
                <a:spcPts val="0"/>
              </a:spcBef>
              <a:spcAft>
                <a:spcPts val="0"/>
              </a:spcAft>
              <a:defRPr sz="900" dirty="0" smtClean="0">
                <a:solidFill>
                  <a:srgbClr val="718492"/>
                </a:solidFill>
                <a:latin typeface="+mn-lt"/>
                <a:ea typeface="+mn-ea"/>
                <a:cs typeface="+mn-cs"/>
              </a:defRPr>
            </a:lvl1pPr>
          </a:lstStyle>
          <a:p>
            <a:pPr>
              <a:defRPr/>
            </a:pPr>
            <a:r>
              <a:rPr lang="en-GB" smtClean="0"/>
              <a:t>Borealis L.A.T</a:t>
            </a:r>
            <a:endParaRPr lang="en-GB" dirty="0"/>
          </a:p>
        </p:txBody>
      </p:sp>
    </p:spTree>
    <p:extLst>
      <p:ext uri="{BB962C8B-B14F-4D97-AF65-F5344CB8AC3E}">
        <p14:creationId xmlns:p14="http://schemas.microsoft.com/office/powerpoint/2010/main" val="2114019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py Master">
    <p:spTree>
      <p:nvGrpSpPr>
        <p:cNvPr id="1" name=""/>
        <p:cNvGrpSpPr/>
        <p:nvPr/>
      </p:nvGrpSpPr>
      <p:grpSpPr>
        <a:xfrm>
          <a:off x="0" y="0"/>
          <a:ext cx="0" cy="0"/>
          <a:chOff x="0" y="0"/>
          <a:chExt cx="0" cy="0"/>
        </a:xfrm>
      </p:grpSpPr>
      <p:cxnSp>
        <p:nvCxnSpPr>
          <p:cNvPr id="4" name="Straight Connector 21"/>
          <p:cNvCxnSpPr/>
          <p:nvPr/>
        </p:nvCxnSpPr>
        <p:spPr bwMode="gray">
          <a:xfrm>
            <a:off x="201613" y="1003300"/>
            <a:ext cx="8755062" cy="7938"/>
          </a:xfrm>
          <a:prstGeom prst="line">
            <a:avLst/>
          </a:prstGeom>
          <a:ln>
            <a:solidFill>
              <a:srgbClr val="A6A6A6"/>
            </a:solidFill>
          </a:ln>
        </p:spPr>
        <p:style>
          <a:lnRef idx="1">
            <a:schemeClr val="accent1"/>
          </a:lnRef>
          <a:fillRef idx="0">
            <a:schemeClr val="accent1"/>
          </a:fillRef>
          <a:effectRef idx="0">
            <a:schemeClr val="accent1"/>
          </a:effectRef>
          <a:fontRef idx="minor">
            <a:schemeClr val="tx1"/>
          </a:fontRef>
        </p:style>
      </p:cxnSp>
      <p:cxnSp>
        <p:nvCxnSpPr>
          <p:cNvPr id="7" name="Straight Connector 21"/>
          <p:cNvCxnSpPr/>
          <p:nvPr/>
        </p:nvCxnSpPr>
        <p:spPr bwMode="gray">
          <a:xfrm>
            <a:off x="201613" y="6556375"/>
            <a:ext cx="8755062" cy="7938"/>
          </a:xfrm>
          <a:prstGeom prst="line">
            <a:avLst/>
          </a:prstGeom>
          <a:ln>
            <a:solidFill>
              <a:srgbClr val="A6A6A6"/>
            </a:solidFill>
          </a:ln>
        </p:spPr>
        <p:style>
          <a:lnRef idx="1">
            <a:schemeClr val="accent1"/>
          </a:lnRef>
          <a:fillRef idx="0">
            <a:schemeClr val="accent1"/>
          </a:fillRef>
          <a:effectRef idx="0">
            <a:schemeClr val="accent1"/>
          </a:effectRef>
          <a:fontRef idx="minor">
            <a:schemeClr val="tx1"/>
          </a:fontRef>
        </p:style>
      </p:cxnSp>
      <p:pic>
        <p:nvPicPr>
          <p:cNvPr id="8" name="Bild 22" descr="Sparte_NEU.png"/>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643438" y="504825"/>
            <a:ext cx="2176462"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4"/>
          <p:cNvSpPr>
            <a:spLocks noGrp="1"/>
          </p:cNvSpPr>
          <p:nvPr>
            <p:ph type="body" sz="quarter" idx="13"/>
          </p:nvPr>
        </p:nvSpPr>
        <p:spPr>
          <a:xfrm>
            <a:off x="576263" y="2132013"/>
            <a:ext cx="7991475" cy="4268788"/>
          </a:xfrm>
          <a:prstGeom prst="rect">
            <a:avLst/>
          </a:prstGeom>
        </p:spPr>
        <p:txBody>
          <a:bodyPr/>
          <a:lstStyle>
            <a:lvl1pPr marL="285750" indent="-285750">
              <a:buFont typeface="Arial"/>
              <a:buChar char="•"/>
              <a:defRPr/>
            </a:lvl1pPr>
            <a:lvl2pPr marL="537750" indent="-285750">
              <a:buFont typeface="Arial"/>
              <a:buChar char="•"/>
              <a:defRPr/>
            </a:lvl2pPr>
            <a:lvl3pPr marL="756000" indent="-250825">
              <a:buFont typeface="Arial"/>
              <a:buChar char="•"/>
              <a:defRPr/>
            </a:lvl3pPr>
            <a:lvl4pPr marL="1008000" indent="-250825">
              <a:buFont typeface="Arial"/>
              <a:buChar char="•"/>
              <a:defRPr/>
            </a:lvl4pPr>
            <a:lvl5pPr marL="1260000" indent="-250825">
              <a:buFont typeface="Arial"/>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Title 5"/>
          <p:cNvSpPr>
            <a:spLocks noGrp="1"/>
          </p:cNvSpPr>
          <p:nvPr>
            <p:ph type="title"/>
          </p:nvPr>
        </p:nvSpPr>
        <p:spPr>
          <a:xfrm>
            <a:off x="576263" y="1124744"/>
            <a:ext cx="7991476" cy="791861"/>
          </a:xfrm>
          <a:prstGeom prst="rect">
            <a:avLst/>
          </a:prstGeom>
        </p:spPr>
        <p:txBody>
          <a:bodyPr/>
          <a:lstStyle/>
          <a:p>
            <a:r>
              <a:rPr lang="en-US" smtClean="0"/>
              <a:t>Click to edit Master title style</a:t>
            </a:r>
            <a:endParaRPr lang="en-GB" dirty="0"/>
          </a:p>
        </p:txBody>
      </p:sp>
      <p:sp>
        <p:nvSpPr>
          <p:cNvPr id="11" name="Slide Number Placeholder 24"/>
          <p:cNvSpPr>
            <a:spLocks noGrp="1"/>
          </p:cNvSpPr>
          <p:nvPr>
            <p:ph type="sldNum" sz="quarter" idx="4"/>
          </p:nvPr>
        </p:nvSpPr>
        <p:spPr>
          <a:xfrm>
            <a:off x="201613" y="6633418"/>
            <a:ext cx="323850" cy="107950"/>
          </a:xfrm>
          <a:prstGeom prst="rect">
            <a:avLst/>
          </a:prstGeom>
        </p:spPr>
        <p:txBody>
          <a:bodyPr vert="horz" wrap="none" lIns="0" tIns="0" rIns="0" bIns="0" rtlCol="0" anchor="ctr"/>
          <a:lstStyle>
            <a:lvl1pPr algn="l" fontAlgn="auto">
              <a:spcBef>
                <a:spcPts val="0"/>
              </a:spcBef>
              <a:spcAft>
                <a:spcPts val="0"/>
              </a:spcAft>
              <a:defRPr sz="900" dirty="0" smtClean="0">
                <a:solidFill>
                  <a:srgbClr val="718492"/>
                </a:solidFill>
                <a:latin typeface="+mn-lt"/>
                <a:ea typeface="+mn-ea"/>
                <a:cs typeface="+mn-cs"/>
              </a:defRPr>
            </a:lvl1pPr>
          </a:lstStyle>
          <a:p>
            <a:pPr>
              <a:defRPr/>
            </a:pPr>
            <a:r>
              <a:rPr lang="en-GB" dirty="0"/>
              <a:t> </a:t>
            </a:r>
            <a:fld id="{A8158DD3-3AB0-A847-8F72-FCC7221D7BC2}" type="slidenum">
              <a:rPr lang="en-GB"/>
              <a:pPr>
                <a:defRPr/>
              </a:pPr>
              <a:t>‹#›</a:t>
            </a:fld>
            <a:r>
              <a:rPr lang="en-GB" dirty="0"/>
              <a:t> |</a:t>
            </a:r>
          </a:p>
        </p:txBody>
      </p:sp>
      <p:sp>
        <p:nvSpPr>
          <p:cNvPr id="12" name="Footer Placeholder 23"/>
          <p:cNvSpPr>
            <a:spLocks noGrp="1"/>
          </p:cNvSpPr>
          <p:nvPr>
            <p:ph type="ftr" sz="quarter" idx="3"/>
          </p:nvPr>
        </p:nvSpPr>
        <p:spPr>
          <a:xfrm>
            <a:off x="619373" y="6622521"/>
            <a:ext cx="8417123" cy="139700"/>
          </a:xfrm>
          <a:prstGeom prst="rect">
            <a:avLst/>
          </a:prstGeom>
        </p:spPr>
        <p:txBody>
          <a:bodyPr vert="horz" wrap="none" lIns="0" tIns="0" rIns="0" bIns="0" rtlCol="0" anchor="ctr"/>
          <a:lstStyle>
            <a:lvl1pPr algn="l" fontAlgn="auto">
              <a:spcBef>
                <a:spcPts val="0"/>
              </a:spcBef>
              <a:spcAft>
                <a:spcPts val="0"/>
              </a:spcAft>
              <a:defRPr sz="900" dirty="0" smtClean="0">
                <a:solidFill>
                  <a:srgbClr val="718492"/>
                </a:solidFill>
                <a:latin typeface="+mn-lt"/>
                <a:ea typeface="+mn-ea"/>
                <a:cs typeface="+mn-cs"/>
              </a:defRPr>
            </a:lvl1pPr>
          </a:lstStyle>
          <a:p>
            <a:pPr>
              <a:defRPr/>
            </a:pPr>
            <a:r>
              <a:rPr lang="en-GB" smtClean="0"/>
              <a:t>Borealis L.A.T</a:t>
            </a:r>
            <a:endParaRPr lang="en-GB" dirty="0"/>
          </a:p>
        </p:txBody>
      </p:sp>
    </p:spTree>
    <p:extLst>
      <p:ext uri="{BB962C8B-B14F-4D97-AF65-F5344CB8AC3E}">
        <p14:creationId xmlns:p14="http://schemas.microsoft.com/office/powerpoint/2010/main" val="20023434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Master + Headline">
    <p:spTree>
      <p:nvGrpSpPr>
        <p:cNvPr id="1" name=""/>
        <p:cNvGrpSpPr/>
        <p:nvPr/>
      </p:nvGrpSpPr>
      <p:grpSpPr>
        <a:xfrm>
          <a:off x="0" y="0"/>
          <a:ext cx="0" cy="0"/>
          <a:chOff x="0" y="0"/>
          <a:chExt cx="0" cy="0"/>
        </a:xfrm>
      </p:grpSpPr>
      <p:cxnSp>
        <p:nvCxnSpPr>
          <p:cNvPr id="3" name="Straight Connector 21"/>
          <p:cNvCxnSpPr/>
          <p:nvPr/>
        </p:nvCxnSpPr>
        <p:spPr bwMode="gray">
          <a:xfrm>
            <a:off x="201613" y="1003300"/>
            <a:ext cx="8755062" cy="7938"/>
          </a:xfrm>
          <a:prstGeom prst="line">
            <a:avLst/>
          </a:prstGeom>
          <a:ln>
            <a:solidFill>
              <a:srgbClr val="A6A6A6"/>
            </a:solidFill>
          </a:ln>
        </p:spPr>
        <p:style>
          <a:lnRef idx="1">
            <a:schemeClr val="accent1"/>
          </a:lnRef>
          <a:fillRef idx="0">
            <a:schemeClr val="accent1"/>
          </a:fillRef>
          <a:effectRef idx="0">
            <a:schemeClr val="accent1"/>
          </a:effectRef>
          <a:fontRef idx="minor">
            <a:schemeClr val="tx1"/>
          </a:fontRef>
        </p:style>
      </p:cxnSp>
      <p:cxnSp>
        <p:nvCxnSpPr>
          <p:cNvPr id="4" name="Straight Connector 21"/>
          <p:cNvCxnSpPr/>
          <p:nvPr/>
        </p:nvCxnSpPr>
        <p:spPr bwMode="gray">
          <a:xfrm>
            <a:off x="201613" y="6556375"/>
            <a:ext cx="8755062" cy="7938"/>
          </a:xfrm>
          <a:prstGeom prst="line">
            <a:avLst/>
          </a:prstGeom>
          <a:ln>
            <a:solidFill>
              <a:srgbClr val="A6A6A6"/>
            </a:solidFill>
          </a:ln>
        </p:spPr>
        <p:style>
          <a:lnRef idx="1">
            <a:schemeClr val="accent1"/>
          </a:lnRef>
          <a:fillRef idx="0">
            <a:schemeClr val="accent1"/>
          </a:fillRef>
          <a:effectRef idx="0">
            <a:schemeClr val="accent1"/>
          </a:effectRef>
          <a:fontRef idx="minor">
            <a:schemeClr val="tx1"/>
          </a:fontRef>
        </p:style>
      </p:cxnSp>
      <p:pic>
        <p:nvPicPr>
          <p:cNvPr id="5" name="Bild 22" descr="Sparte_NEU.png"/>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643438" y="504825"/>
            <a:ext cx="2176462"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le 5"/>
          <p:cNvSpPr>
            <a:spLocks noGrp="1"/>
          </p:cNvSpPr>
          <p:nvPr>
            <p:ph type="title"/>
          </p:nvPr>
        </p:nvSpPr>
        <p:spPr>
          <a:xfrm>
            <a:off x="576263" y="1124744"/>
            <a:ext cx="7991476" cy="791861"/>
          </a:xfrm>
          <a:prstGeom prst="rect">
            <a:avLst/>
          </a:prstGeom>
        </p:spPr>
        <p:txBody>
          <a:bodyPr/>
          <a:lstStyle/>
          <a:p>
            <a:r>
              <a:rPr lang="en-US" smtClean="0"/>
              <a:t>Click to edit Master title style</a:t>
            </a:r>
            <a:endParaRPr lang="en-GB" dirty="0"/>
          </a:p>
        </p:txBody>
      </p:sp>
      <p:sp>
        <p:nvSpPr>
          <p:cNvPr id="8" name="Slide Number Placeholder 24"/>
          <p:cNvSpPr>
            <a:spLocks noGrp="1"/>
          </p:cNvSpPr>
          <p:nvPr>
            <p:ph type="sldNum" sz="quarter" idx="4"/>
          </p:nvPr>
        </p:nvSpPr>
        <p:spPr>
          <a:xfrm>
            <a:off x="201613" y="6633418"/>
            <a:ext cx="323850" cy="107950"/>
          </a:xfrm>
          <a:prstGeom prst="rect">
            <a:avLst/>
          </a:prstGeom>
        </p:spPr>
        <p:txBody>
          <a:bodyPr vert="horz" wrap="none" lIns="0" tIns="0" rIns="0" bIns="0" rtlCol="0" anchor="ctr"/>
          <a:lstStyle>
            <a:lvl1pPr algn="l" fontAlgn="auto">
              <a:spcBef>
                <a:spcPts val="0"/>
              </a:spcBef>
              <a:spcAft>
                <a:spcPts val="0"/>
              </a:spcAft>
              <a:defRPr sz="900" dirty="0" smtClean="0">
                <a:solidFill>
                  <a:srgbClr val="718492"/>
                </a:solidFill>
                <a:latin typeface="+mn-lt"/>
                <a:ea typeface="+mn-ea"/>
                <a:cs typeface="+mn-cs"/>
              </a:defRPr>
            </a:lvl1pPr>
          </a:lstStyle>
          <a:p>
            <a:pPr>
              <a:defRPr/>
            </a:pPr>
            <a:r>
              <a:rPr lang="en-GB" dirty="0"/>
              <a:t> </a:t>
            </a:r>
            <a:fld id="{A8158DD3-3AB0-A847-8F72-FCC7221D7BC2}" type="slidenum">
              <a:rPr lang="en-GB"/>
              <a:pPr>
                <a:defRPr/>
              </a:pPr>
              <a:t>‹#›</a:t>
            </a:fld>
            <a:r>
              <a:rPr lang="en-GB" dirty="0"/>
              <a:t> |</a:t>
            </a:r>
          </a:p>
        </p:txBody>
      </p:sp>
      <p:sp>
        <p:nvSpPr>
          <p:cNvPr id="9" name="Footer Placeholder 23"/>
          <p:cNvSpPr>
            <a:spLocks noGrp="1"/>
          </p:cNvSpPr>
          <p:nvPr>
            <p:ph type="ftr" sz="quarter" idx="3"/>
          </p:nvPr>
        </p:nvSpPr>
        <p:spPr>
          <a:xfrm>
            <a:off x="619373" y="6622521"/>
            <a:ext cx="8417123" cy="139700"/>
          </a:xfrm>
          <a:prstGeom prst="rect">
            <a:avLst/>
          </a:prstGeom>
        </p:spPr>
        <p:txBody>
          <a:bodyPr vert="horz" wrap="none" lIns="0" tIns="0" rIns="0" bIns="0" rtlCol="0" anchor="ctr"/>
          <a:lstStyle>
            <a:lvl1pPr algn="l" fontAlgn="auto">
              <a:spcBef>
                <a:spcPts val="0"/>
              </a:spcBef>
              <a:spcAft>
                <a:spcPts val="0"/>
              </a:spcAft>
              <a:defRPr sz="900" dirty="0" smtClean="0">
                <a:solidFill>
                  <a:srgbClr val="718492"/>
                </a:solidFill>
                <a:latin typeface="+mn-lt"/>
                <a:ea typeface="+mn-ea"/>
                <a:cs typeface="+mn-cs"/>
              </a:defRPr>
            </a:lvl1pPr>
          </a:lstStyle>
          <a:p>
            <a:pPr>
              <a:defRPr/>
            </a:pPr>
            <a:r>
              <a:rPr lang="en-GB" smtClean="0"/>
              <a:t>Borealis L.A.T</a:t>
            </a:r>
            <a:endParaRPr lang="en-GB" dirty="0"/>
          </a:p>
        </p:txBody>
      </p:sp>
    </p:spTree>
    <p:extLst>
      <p:ext uri="{BB962C8B-B14F-4D97-AF65-F5344CB8AC3E}">
        <p14:creationId xmlns:p14="http://schemas.microsoft.com/office/powerpoint/2010/main" val="26569465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inish Master">
    <p:spTree>
      <p:nvGrpSpPr>
        <p:cNvPr id="1" name=""/>
        <p:cNvGrpSpPr/>
        <p:nvPr/>
      </p:nvGrpSpPr>
      <p:grpSpPr>
        <a:xfrm>
          <a:off x="0" y="0"/>
          <a:ext cx="0" cy="0"/>
          <a:chOff x="0" y="0"/>
          <a:chExt cx="0" cy="0"/>
        </a:xfrm>
      </p:grpSpPr>
      <p:sp>
        <p:nvSpPr>
          <p:cNvPr id="3" name="Eine Ecke des Rechtecks abrunden 17"/>
          <p:cNvSpPr>
            <a:spLocks/>
          </p:cNvSpPr>
          <p:nvPr/>
        </p:nvSpPr>
        <p:spPr>
          <a:xfrm rot="10800000">
            <a:off x="196850" y="995363"/>
            <a:ext cx="8767763" cy="5392737"/>
          </a:xfrm>
          <a:prstGeom prst="round1Rect">
            <a:avLst>
              <a:gd name="adj" fmla="val 21637"/>
            </a:avLst>
          </a:prstGeom>
          <a:blipFill rotWithShape="0">
            <a:blip r:embed="rId2"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err="1"/>
          </a:p>
        </p:txBody>
      </p:sp>
      <p:pic>
        <p:nvPicPr>
          <p:cNvPr id="5" name="Bild 22" descr="Sparte_NEU.pn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643438" y="504825"/>
            <a:ext cx="2176462"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ubtitle 2"/>
          <p:cNvSpPr>
            <a:spLocks noGrp="1"/>
          </p:cNvSpPr>
          <p:nvPr>
            <p:ph type="subTitle" idx="1"/>
          </p:nvPr>
        </p:nvSpPr>
        <p:spPr bwMode="gray">
          <a:xfrm>
            <a:off x="359790" y="2043937"/>
            <a:ext cx="2808000" cy="504000"/>
          </a:xfrm>
          <a:prstGeom prst="rect">
            <a:avLst/>
          </a:prstGeom>
        </p:spPr>
        <p:txBody>
          <a:bodyPr lIns="216000" bIns="0">
            <a:noAutofit/>
          </a:bodyPr>
          <a:lstStyle>
            <a:lvl1pPr marL="0" indent="0" algn="l">
              <a:spcBef>
                <a:spcPts val="0"/>
              </a:spcBef>
              <a:spcAft>
                <a:spcPts val="0"/>
              </a:spcAft>
              <a:buNone/>
              <a:defRPr sz="16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GB" noProof="0" dirty="0"/>
          </a:p>
        </p:txBody>
      </p:sp>
      <p:sp>
        <p:nvSpPr>
          <p:cNvPr id="9" name="Title 5"/>
          <p:cNvSpPr>
            <a:spLocks noGrp="1"/>
          </p:cNvSpPr>
          <p:nvPr>
            <p:ph type="title"/>
          </p:nvPr>
        </p:nvSpPr>
        <p:spPr>
          <a:xfrm>
            <a:off x="468956" y="1491294"/>
            <a:ext cx="8063484" cy="552644"/>
          </a:xfrm>
          <a:prstGeom prst="rect">
            <a:avLst/>
          </a:prstGeom>
        </p:spPr>
        <p:txBody>
          <a:bodyPr/>
          <a:lstStyle>
            <a:lvl1pPr>
              <a:defRPr sz="3600">
                <a:solidFill>
                  <a:schemeClr val="bg1"/>
                </a:solidFill>
              </a:defRPr>
            </a:lvl1pPr>
          </a:lstStyle>
          <a:p>
            <a:r>
              <a:rPr lang="en-US" smtClean="0"/>
              <a:t>Click to edit Master title style</a:t>
            </a:r>
            <a:endParaRPr lang="en-GB" dirty="0"/>
          </a:p>
        </p:txBody>
      </p:sp>
      <p:sp>
        <p:nvSpPr>
          <p:cNvPr id="10" name="Slide Number Placeholder 24"/>
          <p:cNvSpPr>
            <a:spLocks noGrp="1"/>
          </p:cNvSpPr>
          <p:nvPr>
            <p:ph type="sldNum" sz="quarter" idx="4"/>
          </p:nvPr>
        </p:nvSpPr>
        <p:spPr>
          <a:xfrm>
            <a:off x="201613" y="6633418"/>
            <a:ext cx="323850" cy="107950"/>
          </a:xfrm>
          <a:prstGeom prst="rect">
            <a:avLst/>
          </a:prstGeom>
        </p:spPr>
        <p:txBody>
          <a:bodyPr vert="horz" wrap="none" lIns="0" tIns="0" rIns="0" bIns="0" rtlCol="0" anchor="ctr"/>
          <a:lstStyle>
            <a:lvl1pPr algn="l" fontAlgn="auto">
              <a:spcBef>
                <a:spcPts val="0"/>
              </a:spcBef>
              <a:spcAft>
                <a:spcPts val="0"/>
              </a:spcAft>
              <a:defRPr sz="900" dirty="0" smtClean="0">
                <a:solidFill>
                  <a:srgbClr val="718492"/>
                </a:solidFill>
                <a:latin typeface="+mn-lt"/>
                <a:ea typeface="+mn-ea"/>
                <a:cs typeface="+mn-cs"/>
              </a:defRPr>
            </a:lvl1pPr>
          </a:lstStyle>
          <a:p>
            <a:pPr>
              <a:defRPr/>
            </a:pPr>
            <a:r>
              <a:rPr lang="en-GB" dirty="0"/>
              <a:t> </a:t>
            </a:r>
            <a:fld id="{A8158DD3-3AB0-A847-8F72-FCC7221D7BC2}" type="slidenum">
              <a:rPr lang="en-GB"/>
              <a:pPr>
                <a:defRPr/>
              </a:pPr>
              <a:t>‹#›</a:t>
            </a:fld>
            <a:r>
              <a:rPr lang="en-GB" dirty="0"/>
              <a:t> |</a:t>
            </a:r>
          </a:p>
        </p:txBody>
      </p:sp>
      <p:sp>
        <p:nvSpPr>
          <p:cNvPr id="11" name="Footer Placeholder 23"/>
          <p:cNvSpPr>
            <a:spLocks noGrp="1"/>
          </p:cNvSpPr>
          <p:nvPr>
            <p:ph type="ftr" sz="quarter" idx="3"/>
          </p:nvPr>
        </p:nvSpPr>
        <p:spPr>
          <a:xfrm>
            <a:off x="619373" y="6622521"/>
            <a:ext cx="8417123" cy="139700"/>
          </a:xfrm>
          <a:prstGeom prst="rect">
            <a:avLst/>
          </a:prstGeom>
        </p:spPr>
        <p:txBody>
          <a:bodyPr vert="horz" wrap="none" lIns="0" tIns="0" rIns="0" bIns="0" rtlCol="0" anchor="ctr"/>
          <a:lstStyle>
            <a:lvl1pPr algn="l" fontAlgn="auto">
              <a:spcBef>
                <a:spcPts val="0"/>
              </a:spcBef>
              <a:spcAft>
                <a:spcPts val="0"/>
              </a:spcAft>
              <a:defRPr sz="900" dirty="0" smtClean="0">
                <a:solidFill>
                  <a:srgbClr val="718492"/>
                </a:solidFill>
                <a:latin typeface="+mn-lt"/>
                <a:ea typeface="+mn-ea"/>
                <a:cs typeface="+mn-cs"/>
              </a:defRPr>
            </a:lvl1pPr>
          </a:lstStyle>
          <a:p>
            <a:pPr>
              <a:defRPr/>
            </a:pPr>
            <a:r>
              <a:rPr lang="en-GB" smtClean="0"/>
              <a:t>Borealis L.A.T</a:t>
            </a:r>
            <a:endParaRPr lang="en-GB" dirty="0"/>
          </a:p>
        </p:txBody>
      </p:sp>
    </p:spTree>
    <p:extLst>
      <p:ext uri="{BB962C8B-B14F-4D97-AF65-F5344CB8AC3E}">
        <p14:creationId xmlns:p14="http://schemas.microsoft.com/office/powerpoint/2010/main" val="400993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Finish Master">
    <p:spTree>
      <p:nvGrpSpPr>
        <p:cNvPr id="1" name=""/>
        <p:cNvGrpSpPr/>
        <p:nvPr/>
      </p:nvGrpSpPr>
      <p:grpSpPr>
        <a:xfrm>
          <a:off x="0" y="0"/>
          <a:ext cx="0" cy="0"/>
          <a:chOff x="0" y="0"/>
          <a:chExt cx="0" cy="0"/>
        </a:xfrm>
      </p:grpSpPr>
      <p:sp>
        <p:nvSpPr>
          <p:cNvPr id="12" name="Eine Ecke des Rechtecks abrunden 17"/>
          <p:cNvSpPr>
            <a:spLocks/>
          </p:cNvSpPr>
          <p:nvPr userDrawn="1"/>
        </p:nvSpPr>
        <p:spPr>
          <a:xfrm rot="10800000">
            <a:off x="197475" y="995300"/>
            <a:ext cx="8767013" cy="5392800"/>
          </a:xfrm>
          <a:prstGeom prst="round1Rect">
            <a:avLst>
              <a:gd name="adj" fmla="val 21637"/>
            </a:avLst>
          </a:prstGeom>
          <a:blipFill rotWithShape="0">
            <a:blip r:embed="rId2"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p>
        </p:txBody>
      </p:sp>
      <p:sp>
        <p:nvSpPr>
          <p:cNvPr id="8" name="Subtitle 2"/>
          <p:cNvSpPr>
            <a:spLocks noGrp="1"/>
          </p:cNvSpPr>
          <p:nvPr>
            <p:ph type="subTitle" idx="1" hasCustomPrompt="1"/>
          </p:nvPr>
        </p:nvSpPr>
        <p:spPr bwMode="gray">
          <a:xfrm>
            <a:off x="359790" y="2043937"/>
            <a:ext cx="2808000" cy="504000"/>
          </a:xfrm>
          <a:prstGeom prst="rect">
            <a:avLst/>
          </a:prstGeom>
        </p:spPr>
        <p:txBody>
          <a:bodyPr lIns="216000" bIns="0">
            <a:noAutofit/>
          </a:bodyPr>
          <a:lstStyle>
            <a:lvl1pPr marL="0" indent="0" algn="l">
              <a:spcBef>
                <a:spcPts val="0"/>
              </a:spcBef>
              <a:spcAft>
                <a:spcPts val="0"/>
              </a:spcAft>
              <a:buNone/>
              <a:defRPr sz="16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smtClean="0"/>
              <a:t>Click to edit subtitle</a:t>
            </a:r>
            <a:br>
              <a:rPr lang="en-GB" noProof="0" dirty="0" smtClean="0"/>
            </a:br>
            <a:r>
              <a:rPr lang="en-GB" noProof="0" dirty="0" smtClean="0"/>
              <a:t>Department, date</a:t>
            </a:r>
            <a:endParaRPr lang="en-GB" noProof="0" dirty="0"/>
          </a:p>
        </p:txBody>
      </p:sp>
      <p:sp>
        <p:nvSpPr>
          <p:cNvPr id="17" name="Footer Placeholder 7"/>
          <p:cNvSpPr>
            <a:spLocks noGrp="1"/>
          </p:cNvSpPr>
          <p:nvPr>
            <p:ph type="ftr" sz="quarter" idx="15"/>
          </p:nvPr>
        </p:nvSpPr>
        <p:spPr>
          <a:xfrm>
            <a:off x="667145" y="6629401"/>
            <a:ext cx="7643648" cy="139214"/>
          </a:xfrm>
          <a:prstGeom prst="rect">
            <a:avLst/>
          </a:prstGeom>
        </p:spPr>
        <p:txBody>
          <a:bodyPr/>
          <a:lstStyle>
            <a:lvl1pPr>
              <a:defRPr>
                <a:solidFill>
                  <a:srgbClr val="718492"/>
                </a:solidFill>
              </a:defRPr>
            </a:lvl1pPr>
          </a:lstStyle>
          <a:p>
            <a:r>
              <a:rPr lang="en-GB" smtClean="0"/>
              <a:t>Borealis L.A.T</a:t>
            </a:r>
            <a:endParaRPr lang="en-GB" dirty="0"/>
          </a:p>
        </p:txBody>
      </p:sp>
      <p:sp>
        <p:nvSpPr>
          <p:cNvPr id="18" name="Slide Number Placeholder 8"/>
          <p:cNvSpPr>
            <a:spLocks noGrp="1"/>
          </p:cNvSpPr>
          <p:nvPr>
            <p:ph type="sldNum" sz="quarter" idx="16"/>
          </p:nvPr>
        </p:nvSpPr>
        <p:spPr>
          <a:xfrm>
            <a:off x="200945" y="6650236"/>
            <a:ext cx="324000" cy="108000"/>
          </a:xfrm>
          <a:prstGeom prst="rect">
            <a:avLst/>
          </a:prstGeom>
        </p:spPr>
        <p:txBody>
          <a:bodyPr/>
          <a:lstStyle>
            <a:lvl1pPr>
              <a:defRPr>
                <a:solidFill>
                  <a:srgbClr val="718492"/>
                </a:solidFill>
              </a:defRPr>
            </a:lvl1pPr>
          </a:lstStyle>
          <a:p>
            <a:r>
              <a:rPr lang="en-GB" dirty="0" smtClean="0"/>
              <a:t> </a:t>
            </a:r>
            <a:fld id="{10277524-4FDD-4AE1-9B6C-2A85D1450FC3}" type="slidenum">
              <a:rPr lang="en-GB" smtClean="0"/>
              <a:pPr/>
              <a:t>‹#›</a:t>
            </a:fld>
            <a:r>
              <a:rPr lang="en-GB" dirty="0" smtClean="0"/>
              <a:t> |</a:t>
            </a:r>
            <a:endParaRPr lang="en-GB" dirty="0"/>
          </a:p>
        </p:txBody>
      </p:sp>
      <p:pic>
        <p:nvPicPr>
          <p:cNvPr id="9" name="Bild 22" descr="Sparte_NEU.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4644008" y="504209"/>
            <a:ext cx="2175404" cy="384791"/>
          </a:xfrm>
          <a:prstGeom prst="rect">
            <a:avLst/>
          </a:prstGeom>
        </p:spPr>
      </p:pic>
    </p:spTree>
    <p:extLst>
      <p:ext uri="{BB962C8B-B14F-4D97-AF65-F5344CB8AC3E}">
        <p14:creationId xmlns:p14="http://schemas.microsoft.com/office/powerpoint/2010/main" val="184634840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62601"/>
            <a:ext cx="8229600" cy="820249"/>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95551"/>
            <a:ext cx="8229600" cy="3750197"/>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23793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feld 1"/>
          <p:cNvSpPr txBox="1"/>
          <p:nvPr/>
        </p:nvSpPr>
        <p:spPr>
          <a:xfrm>
            <a:off x="-327025" y="2300288"/>
            <a:ext cx="0" cy="276225"/>
          </a:xfrm>
          <a:prstGeom prst="rect">
            <a:avLst/>
          </a:prstGeom>
          <a:noFill/>
        </p:spPr>
        <p:txBody>
          <a:bodyPr wrap="none" lIns="0" tIns="0" rIns="0" bIns="0">
            <a:spAutoFit/>
          </a:bodyPr>
          <a:lstStyle/>
          <a:p>
            <a:pPr fontAlgn="auto">
              <a:spcBef>
                <a:spcPts val="0"/>
              </a:spcBef>
              <a:spcAft>
                <a:spcPts val="400"/>
              </a:spcAft>
              <a:defRPr/>
            </a:pPr>
            <a:endParaRPr lang="de-DE" spc="-10" dirty="0" err="1">
              <a:latin typeface="+mn-lt"/>
              <a:ea typeface="+mn-ea"/>
              <a:cs typeface="+mn-cs"/>
            </a:endParaRPr>
          </a:p>
        </p:txBody>
      </p:sp>
      <p:pic>
        <p:nvPicPr>
          <p:cNvPr id="1027" name="Bild 26" descr="Logo_LAT_4c.jpg"/>
          <p:cNvPicPr>
            <a:picLocks noChangeAspect="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7135813" y="65088"/>
            <a:ext cx="1857375" cy="82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28" name="Group 25"/>
          <p:cNvGrpSpPr>
            <a:grpSpLocks noChangeAspect="1"/>
          </p:cNvGrpSpPr>
          <p:nvPr/>
        </p:nvGrpSpPr>
        <p:grpSpPr bwMode="auto">
          <a:xfrm>
            <a:off x="198438" y="141288"/>
            <a:ext cx="1401762" cy="238125"/>
            <a:chOff x="7616198" y="6536522"/>
            <a:chExt cx="1276365" cy="216000"/>
          </a:xfrm>
        </p:grpSpPr>
        <p:sp>
          <p:nvSpPr>
            <p:cNvPr id="1031" name="Freeform 5"/>
            <p:cNvSpPr>
              <a:spLocks noEditPoints="1"/>
            </p:cNvSpPr>
            <p:nvPr/>
          </p:nvSpPr>
          <p:spPr bwMode="gray">
            <a:xfrm>
              <a:off x="7926810" y="6636936"/>
              <a:ext cx="116479" cy="112463"/>
            </a:xfrm>
            <a:custGeom>
              <a:avLst/>
              <a:gdLst>
                <a:gd name="T0" fmla="*/ 1181 w 2281"/>
                <a:gd name="T1" fmla="*/ 1782 h 2184"/>
                <a:gd name="T2" fmla="*/ 695 w 2281"/>
                <a:gd name="T3" fmla="*/ 1782 h 2184"/>
                <a:gd name="T4" fmla="*/ 695 w 2281"/>
                <a:gd name="T5" fmla="*/ 1274 h 2184"/>
                <a:gd name="T6" fmla="*/ 1181 w 2281"/>
                <a:gd name="T7" fmla="*/ 1274 h 2184"/>
                <a:gd name="T8" fmla="*/ 1556 w 2281"/>
                <a:gd name="T9" fmla="*/ 1525 h 2184"/>
                <a:gd name="T10" fmla="*/ 1181 w 2281"/>
                <a:gd name="T11" fmla="*/ 1782 h 2184"/>
                <a:gd name="T12" fmla="*/ 695 w 2281"/>
                <a:gd name="T13" fmla="*/ 403 h 2184"/>
                <a:gd name="T14" fmla="*/ 1094 w 2281"/>
                <a:gd name="T15" fmla="*/ 403 h 2184"/>
                <a:gd name="T16" fmla="*/ 1465 w 2281"/>
                <a:gd name="T17" fmla="*/ 642 h 2184"/>
                <a:gd name="T18" fmla="*/ 1094 w 2281"/>
                <a:gd name="T19" fmla="*/ 887 h 2184"/>
                <a:gd name="T20" fmla="*/ 695 w 2281"/>
                <a:gd name="T21" fmla="*/ 887 h 2184"/>
                <a:gd name="T22" fmla="*/ 695 w 2281"/>
                <a:gd name="T23" fmla="*/ 403 h 2184"/>
                <a:gd name="T24" fmla="*/ 1704 w 2281"/>
                <a:gd name="T25" fmla="*/ 1056 h 2184"/>
                <a:gd name="T26" fmla="*/ 2192 w 2281"/>
                <a:gd name="T27" fmla="*/ 552 h 2184"/>
                <a:gd name="T28" fmla="*/ 1314 w 2281"/>
                <a:gd name="T29" fmla="*/ 0 h 2184"/>
                <a:gd name="T30" fmla="*/ 0 w 2281"/>
                <a:gd name="T31" fmla="*/ 0 h 2184"/>
                <a:gd name="T32" fmla="*/ 0 w 2281"/>
                <a:gd name="T33" fmla="*/ 2184 h 2184"/>
                <a:gd name="T34" fmla="*/ 1375 w 2281"/>
                <a:gd name="T35" fmla="*/ 2184 h 2184"/>
                <a:gd name="T36" fmla="*/ 2281 w 2281"/>
                <a:gd name="T37" fmla="*/ 1590 h 2184"/>
                <a:gd name="T38" fmla="*/ 1704 w 2281"/>
                <a:gd name="T39" fmla="*/ 1056 h 21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281" h="2184">
                  <a:moveTo>
                    <a:pt x="1181" y="1782"/>
                  </a:moveTo>
                  <a:lnTo>
                    <a:pt x="695" y="1782"/>
                  </a:lnTo>
                  <a:lnTo>
                    <a:pt x="695" y="1274"/>
                  </a:lnTo>
                  <a:lnTo>
                    <a:pt x="1181" y="1274"/>
                  </a:lnTo>
                  <a:cubicBezTo>
                    <a:pt x="1384" y="1274"/>
                    <a:pt x="1556" y="1322"/>
                    <a:pt x="1556" y="1525"/>
                  </a:cubicBezTo>
                  <a:cubicBezTo>
                    <a:pt x="1556" y="1715"/>
                    <a:pt x="1414" y="1782"/>
                    <a:pt x="1181" y="1782"/>
                  </a:cubicBezTo>
                  <a:close/>
                  <a:moveTo>
                    <a:pt x="695" y="403"/>
                  </a:moveTo>
                  <a:lnTo>
                    <a:pt x="1094" y="403"/>
                  </a:lnTo>
                  <a:cubicBezTo>
                    <a:pt x="1350" y="403"/>
                    <a:pt x="1465" y="472"/>
                    <a:pt x="1465" y="642"/>
                  </a:cubicBezTo>
                  <a:cubicBezTo>
                    <a:pt x="1465" y="808"/>
                    <a:pt x="1363" y="887"/>
                    <a:pt x="1094" y="887"/>
                  </a:cubicBezTo>
                  <a:lnTo>
                    <a:pt x="695" y="887"/>
                  </a:lnTo>
                  <a:lnTo>
                    <a:pt x="695" y="403"/>
                  </a:lnTo>
                  <a:close/>
                  <a:moveTo>
                    <a:pt x="1704" y="1056"/>
                  </a:moveTo>
                  <a:cubicBezTo>
                    <a:pt x="1988" y="987"/>
                    <a:pt x="2194" y="823"/>
                    <a:pt x="2192" y="552"/>
                  </a:cubicBezTo>
                  <a:cubicBezTo>
                    <a:pt x="2188" y="218"/>
                    <a:pt x="1930" y="0"/>
                    <a:pt x="1314" y="0"/>
                  </a:cubicBezTo>
                  <a:lnTo>
                    <a:pt x="0" y="0"/>
                  </a:lnTo>
                  <a:lnTo>
                    <a:pt x="0" y="2184"/>
                  </a:lnTo>
                  <a:lnTo>
                    <a:pt x="1375" y="2184"/>
                  </a:lnTo>
                  <a:cubicBezTo>
                    <a:pt x="1991" y="2184"/>
                    <a:pt x="2281" y="1935"/>
                    <a:pt x="2281" y="1590"/>
                  </a:cubicBezTo>
                  <a:cubicBezTo>
                    <a:pt x="2281" y="1233"/>
                    <a:pt x="1985" y="1102"/>
                    <a:pt x="1704" y="1056"/>
                  </a:cubicBezTo>
                  <a:close/>
                </a:path>
              </a:pathLst>
            </a:custGeom>
            <a:solidFill>
              <a:srgbClr val="002D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32" name="Freeform 6"/>
            <p:cNvSpPr>
              <a:spLocks noEditPoints="1"/>
            </p:cNvSpPr>
            <p:nvPr/>
          </p:nvSpPr>
          <p:spPr bwMode="gray">
            <a:xfrm>
              <a:off x="8055339" y="6634034"/>
              <a:ext cx="137009" cy="118488"/>
            </a:xfrm>
            <a:custGeom>
              <a:avLst/>
              <a:gdLst>
                <a:gd name="T0" fmla="*/ 1341 w 2683"/>
                <a:gd name="T1" fmla="*/ 1851 h 2299"/>
                <a:gd name="T2" fmla="*/ 731 w 2683"/>
                <a:gd name="T3" fmla="*/ 1149 h 2299"/>
                <a:gd name="T4" fmla="*/ 1341 w 2683"/>
                <a:gd name="T5" fmla="*/ 448 h 2299"/>
                <a:gd name="T6" fmla="*/ 1951 w 2683"/>
                <a:gd name="T7" fmla="*/ 1149 h 2299"/>
                <a:gd name="T8" fmla="*/ 1341 w 2683"/>
                <a:gd name="T9" fmla="*/ 1851 h 2299"/>
                <a:gd name="T10" fmla="*/ 1341 w 2683"/>
                <a:gd name="T11" fmla="*/ 0 h 2299"/>
                <a:gd name="T12" fmla="*/ 0 w 2683"/>
                <a:gd name="T13" fmla="*/ 1149 h 2299"/>
                <a:gd name="T14" fmla="*/ 1341 w 2683"/>
                <a:gd name="T15" fmla="*/ 2299 h 2299"/>
                <a:gd name="T16" fmla="*/ 2683 w 2683"/>
                <a:gd name="T17" fmla="*/ 1149 h 2299"/>
                <a:gd name="T18" fmla="*/ 1341 w 2683"/>
                <a:gd name="T19" fmla="*/ 0 h 229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83" h="2299">
                  <a:moveTo>
                    <a:pt x="1341" y="1851"/>
                  </a:moveTo>
                  <a:cubicBezTo>
                    <a:pt x="885" y="1851"/>
                    <a:pt x="731" y="1552"/>
                    <a:pt x="731" y="1149"/>
                  </a:cubicBezTo>
                  <a:cubicBezTo>
                    <a:pt x="731" y="744"/>
                    <a:pt x="913" y="448"/>
                    <a:pt x="1341" y="448"/>
                  </a:cubicBezTo>
                  <a:cubicBezTo>
                    <a:pt x="1791" y="448"/>
                    <a:pt x="1951" y="741"/>
                    <a:pt x="1951" y="1149"/>
                  </a:cubicBezTo>
                  <a:cubicBezTo>
                    <a:pt x="1951" y="1555"/>
                    <a:pt x="1788" y="1851"/>
                    <a:pt x="1341" y="1851"/>
                  </a:cubicBezTo>
                  <a:close/>
                  <a:moveTo>
                    <a:pt x="1341" y="0"/>
                  </a:moveTo>
                  <a:cubicBezTo>
                    <a:pt x="475" y="0"/>
                    <a:pt x="0" y="433"/>
                    <a:pt x="0" y="1149"/>
                  </a:cubicBezTo>
                  <a:cubicBezTo>
                    <a:pt x="0" y="1830"/>
                    <a:pt x="369" y="2299"/>
                    <a:pt x="1341" y="2299"/>
                  </a:cubicBezTo>
                  <a:cubicBezTo>
                    <a:pt x="2205" y="2299"/>
                    <a:pt x="2683" y="1863"/>
                    <a:pt x="2683" y="1149"/>
                  </a:cubicBezTo>
                  <a:cubicBezTo>
                    <a:pt x="2683" y="469"/>
                    <a:pt x="2293" y="0"/>
                    <a:pt x="1341" y="0"/>
                  </a:cubicBezTo>
                  <a:close/>
                </a:path>
              </a:pathLst>
            </a:custGeom>
            <a:solidFill>
              <a:srgbClr val="002D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33" name="Freeform 7"/>
            <p:cNvSpPr>
              <a:spLocks noEditPoints="1"/>
            </p:cNvSpPr>
            <p:nvPr/>
          </p:nvSpPr>
          <p:spPr bwMode="gray">
            <a:xfrm>
              <a:off x="8209306" y="6636936"/>
              <a:ext cx="119381" cy="112463"/>
            </a:xfrm>
            <a:custGeom>
              <a:avLst/>
              <a:gdLst>
                <a:gd name="T0" fmla="*/ 1175 w 2337"/>
                <a:gd name="T1" fmla="*/ 947 h 2184"/>
                <a:gd name="T2" fmla="*/ 709 w 2337"/>
                <a:gd name="T3" fmla="*/ 947 h 2184"/>
                <a:gd name="T4" fmla="*/ 709 w 2337"/>
                <a:gd name="T5" fmla="*/ 424 h 2184"/>
                <a:gd name="T6" fmla="*/ 1175 w 2337"/>
                <a:gd name="T7" fmla="*/ 424 h 2184"/>
                <a:gd name="T8" fmla="*/ 1546 w 2337"/>
                <a:gd name="T9" fmla="*/ 678 h 2184"/>
                <a:gd name="T10" fmla="*/ 1175 w 2337"/>
                <a:gd name="T11" fmla="*/ 947 h 2184"/>
                <a:gd name="T12" fmla="*/ 2198 w 2337"/>
                <a:gd name="T13" fmla="*/ 1483 h 2184"/>
                <a:gd name="T14" fmla="*/ 1709 w 2337"/>
                <a:gd name="T15" fmla="*/ 1126 h 2184"/>
                <a:gd name="T16" fmla="*/ 2253 w 2337"/>
                <a:gd name="T17" fmla="*/ 596 h 2184"/>
                <a:gd name="T18" fmla="*/ 1392 w 2337"/>
                <a:gd name="T19" fmla="*/ 0 h 2184"/>
                <a:gd name="T20" fmla="*/ 0 w 2337"/>
                <a:gd name="T21" fmla="*/ 0 h 2184"/>
                <a:gd name="T22" fmla="*/ 0 w 2337"/>
                <a:gd name="T23" fmla="*/ 2184 h 2184"/>
                <a:gd name="T24" fmla="*/ 709 w 2337"/>
                <a:gd name="T25" fmla="*/ 2184 h 2184"/>
                <a:gd name="T26" fmla="*/ 709 w 2337"/>
                <a:gd name="T27" fmla="*/ 1362 h 2184"/>
                <a:gd name="T28" fmla="*/ 1096 w 2337"/>
                <a:gd name="T29" fmla="*/ 1362 h 2184"/>
                <a:gd name="T30" fmla="*/ 1489 w 2337"/>
                <a:gd name="T31" fmla="*/ 1555 h 2184"/>
                <a:gd name="T32" fmla="*/ 1555 w 2337"/>
                <a:gd name="T33" fmla="*/ 2009 h 2184"/>
                <a:gd name="T34" fmla="*/ 1594 w 2337"/>
                <a:gd name="T35" fmla="*/ 2184 h 2184"/>
                <a:gd name="T36" fmla="*/ 2337 w 2337"/>
                <a:gd name="T37" fmla="*/ 2184 h 2184"/>
                <a:gd name="T38" fmla="*/ 2289 w 2337"/>
                <a:gd name="T39" fmla="*/ 1991 h 2184"/>
                <a:gd name="T40" fmla="*/ 2198 w 2337"/>
                <a:gd name="T41" fmla="*/ 1483 h 218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337" h="2184">
                  <a:moveTo>
                    <a:pt x="1175" y="947"/>
                  </a:moveTo>
                  <a:lnTo>
                    <a:pt x="709" y="947"/>
                  </a:lnTo>
                  <a:lnTo>
                    <a:pt x="709" y="424"/>
                  </a:lnTo>
                  <a:cubicBezTo>
                    <a:pt x="833" y="424"/>
                    <a:pt x="1175" y="424"/>
                    <a:pt x="1175" y="424"/>
                  </a:cubicBezTo>
                  <a:cubicBezTo>
                    <a:pt x="1413" y="424"/>
                    <a:pt x="1546" y="491"/>
                    <a:pt x="1546" y="678"/>
                  </a:cubicBezTo>
                  <a:cubicBezTo>
                    <a:pt x="1546" y="847"/>
                    <a:pt x="1446" y="947"/>
                    <a:pt x="1175" y="947"/>
                  </a:cubicBezTo>
                  <a:close/>
                  <a:moveTo>
                    <a:pt x="2198" y="1483"/>
                  </a:moveTo>
                  <a:cubicBezTo>
                    <a:pt x="2150" y="1241"/>
                    <a:pt x="2017" y="1165"/>
                    <a:pt x="1709" y="1126"/>
                  </a:cubicBezTo>
                  <a:cubicBezTo>
                    <a:pt x="1999" y="1083"/>
                    <a:pt x="2253" y="914"/>
                    <a:pt x="2253" y="596"/>
                  </a:cubicBezTo>
                  <a:cubicBezTo>
                    <a:pt x="2253" y="197"/>
                    <a:pt x="1936" y="0"/>
                    <a:pt x="1392" y="0"/>
                  </a:cubicBezTo>
                  <a:lnTo>
                    <a:pt x="0" y="0"/>
                  </a:lnTo>
                  <a:lnTo>
                    <a:pt x="0" y="2184"/>
                  </a:lnTo>
                  <a:lnTo>
                    <a:pt x="709" y="2184"/>
                  </a:lnTo>
                  <a:lnTo>
                    <a:pt x="709" y="1362"/>
                  </a:lnTo>
                  <a:lnTo>
                    <a:pt x="1096" y="1362"/>
                  </a:lnTo>
                  <a:cubicBezTo>
                    <a:pt x="1380" y="1362"/>
                    <a:pt x="1455" y="1410"/>
                    <a:pt x="1489" y="1555"/>
                  </a:cubicBezTo>
                  <a:cubicBezTo>
                    <a:pt x="1501" y="1616"/>
                    <a:pt x="1525" y="1834"/>
                    <a:pt x="1555" y="2009"/>
                  </a:cubicBezTo>
                  <a:cubicBezTo>
                    <a:pt x="1567" y="2079"/>
                    <a:pt x="1579" y="2142"/>
                    <a:pt x="1594" y="2184"/>
                  </a:cubicBezTo>
                  <a:lnTo>
                    <a:pt x="2337" y="2184"/>
                  </a:lnTo>
                  <a:cubicBezTo>
                    <a:pt x="2322" y="2145"/>
                    <a:pt x="2304" y="2072"/>
                    <a:pt x="2289" y="1991"/>
                  </a:cubicBezTo>
                  <a:cubicBezTo>
                    <a:pt x="2265" y="1870"/>
                    <a:pt x="2220" y="1592"/>
                    <a:pt x="2198" y="1483"/>
                  </a:cubicBezTo>
                  <a:close/>
                </a:path>
              </a:pathLst>
            </a:custGeom>
            <a:solidFill>
              <a:srgbClr val="002D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34" name="Freeform 8"/>
            <p:cNvSpPr>
              <a:spLocks/>
            </p:cNvSpPr>
            <p:nvPr/>
          </p:nvSpPr>
          <p:spPr bwMode="gray">
            <a:xfrm>
              <a:off x="8346537" y="6636936"/>
              <a:ext cx="99744" cy="112463"/>
            </a:xfrm>
            <a:custGeom>
              <a:avLst/>
              <a:gdLst>
                <a:gd name="T0" fmla="*/ 710 w 1954"/>
                <a:gd name="T1" fmla="*/ 1304 h 2184"/>
                <a:gd name="T2" fmla="*/ 1864 w 1954"/>
                <a:gd name="T3" fmla="*/ 1304 h 2184"/>
                <a:gd name="T4" fmla="*/ 1864 w 1954"/>
                <a:gd name="T5" fmla="*/ 860 h 2184"/>
                <a:gd name="T6" fmla="*/ 710 w 1954"/>
                <a:gd name="T7" fmla="*/ 860 h 2184"/>
                <a:gd name="T8" fmla="*/ 710 w 1954"/>
                <a:gd name="T9" fmla="*/ 451 h 2184"/>
                <a:gd name="T10" fmla="*/ 1933 w 1954"/>
                <a:gd name="T11" fmla="*/ 451 h 2184"/>
                <a:gd name="T12" fmla="*/ 1933 w 1954"/>
                <a:gd name="T13" fmla="*/ 0 h 2184"/>
                <a:gd name="T14" fmla="*/ 0 w 1954"/>
                <a:gd name="T15" fmla="*/ 0 h 2184"/>
                <a:gd name="T16" fmla="*/ 0 w 1954"/>
                <a:gd name="T17" fmla="*/ 2184 h 2184"/>
                <a:gd name="T18" fmla="*/ 1954 w 1954"/>
                <a:gd name="T19" fmla="*/ 2184 h 2184"/>
                <a:gd name="T20" fmla="*/ 1954 w 1954"/>
                <a:gd name="T21" fmla="*/ 1734 h 2184"/>
                <a:gd name="T22" fmla="*/ 710 w 1954"/>
                <a:gd name="T23" fmla="*/ 1734 h 2184"/>
                <a:gd name="T24" fmla="*/ 710 w 1954"/>
                <a:gd name="T25" fmla="*/ 1304 h 21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954" h="2184">
                  <a:moveTo>
                    <a:pt x="710" y="1304"/>
                  </a:moveTo>
                  <a:lnTo>
                    <a:pt x="1864" y="1304"/>
                  </a:lnTo>
                  <a:lnTo>
                    <a:pt x="1864" y="860"/>
                  </a:lnTo>
                  <a:lnTo>
                    <a:pt x="710" y="860"/>
                  </a:lnTo>
                  <a:lnTo>
                    <a:pt x="710" y="451"/>
                  </a:lnTo>
                  <a:lnTo>
                    <a:pt x="1933" y="451"/>
                  </a:lnTo>
                  <a:lnTo>
                    <a:pt x="1933" y="0"/>
                  </a:lnTo>
                  <a:lnTo>
                    <a:pt x="0" y="0"/>
                  </a:lnTo>
                  <a:lnTo>
                    <a:pt x="0" y="2184"/>
                  </a:lnTo>
                  <a:lnTo>
                    <a:pt x="1954" y="2184"/>
                  </a:lnTo>
                  <a:lnTo>
                    <a:pt x="1954" y="1734"/>
                  </a:lnTo>
                  <a:lnTo>
                    <a:pt x="710" y="1734"/>
                  </a:lnTo>
                  <a:lnTo>
                    <a:pt x="710" y="1304"/>
                  </a:lnTo>
                  <a:close/>
                </a:path>
              </a:pathLst>
            </a:custGeom>
            <a:solidFill>
              <a:srgbClr val="002D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35" name="Freeform 9"/>
            <p:cNvSpPr>
              <a:spLocks noEditPoints="1"/>
            </p:cNvSpPr>
            <p:nvPr/>
          </p:nvSpPr>
          <p:spPr bwMode="gray">
            <a:xfrm>
              <a:off x="8453421" y="6636936"/>
              <a:ext cx="153744" cy="112463"/>
            </a:xfrm>
            <a:custGeom>
              <a:avLst/>
              <a:gdLst>
                <a:gd name="T0" fmla="*/ 1073 w 3008"/>
                <a:gd name="T1" fmla="*/ 1347 h 2184"/>
                <a:gd name="T2" fmla="*/ 1478 w 3008"/>
                <a:gd name="T3" fmla="*/ 460 h 2184"/>
                <a:gd name="T4" fmla="*/ 1869 w 3008"/>
                <a:gd name="T5" fmla="*/ 1347 h 2184"/>
                <a:gd name="T6" fmla="*/ 1073 w 3008"/>
                <a:gd name="T7" fmla="*/ 1347 h 2184"/>
                <a:gd name="T8" fmla="*/ 1096 w 3008"/>
                <a:gd name="T9" fmla="*/ 0 h 2184"/>
                <a:gd name="T10" fmla="*/ 0 w 3008"/>
                <a:gd name="T11" fmla="*/ 2184 h 2184"/>
                <a:gd name="T12" fmla="*/ 690 w 3008"/>
                <a:gd name="T13" fmla="*/ 2184 h 2184"/>
                <a:gd name="T14" fmla="*/ 881 w 3008"/>
                <a:gd name="T15" fmla="*/ 1770 h 2184"/>
                <a:gd name="T16" fmla="*/ 2061 w 3008"/>
                <a:gd name="T17" fmla="*/ 1770 h 2184"/>
                <a:gd name="T18" fmla="*/ 2246 w 3008"/>
                <a:gd name="T19" fmla="*/ 2184 h 2184"/>
                <a:gd name="T20" fmla="*/ 3008 w 3008"/>
                <a:gd name="T21" fmla="*/ 2184 h 2184"/>
                <a:gd name="T22" fmla="*/ 1928 w 3008"/>
                <a:gd name="T23" fmla="*/ 0 h 2184"/>
                <a:gd name="T24" fmla="*/ 1096 w 3008"/>
                <a:gd name="T25" fmla="*/ 0 h 21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008" h="2184">
                  <a:moveTo>
                    <a:pt x="1073" y="1347"/>
                  </a:moveTo>
                  <a:lnTo>
                    <a:pt x="1478" y="460"/>
                  </a:lnTo>
                  <a:lnTo>
                    <a:pt x="1869" y="1347"/>
                  </a:lnTo>
                  <a:lnTo>
                    <a:pt x="1073" y="1347"/>
                  </a:lnTo>
                  <a:close/>
                  <a:moveTo>
                    <a:pt x="1096" y="0"/>
                  </a:moveTo>
                  <a:lnTo>
                    <a:pt x="0" y="2184"/>
                  </a:lnTo>
                  <a:lnTo>
                    <a:pt x="690" y="2184"/>
                  </a:lnTo>
                  <a:lnTo>
                    <a:pt x="881" y="1770"/>
                  </a:lnTo>
                  <a:lnTo>
                    <a:pt x="2061" y="1770"/>
                  </a:lnTo>
                  <a:lnTo>
                    <a:pt x="2246" y="2184"/>
                  </a:lnTo>
                  <a:lnTo>
                    <a:pt x="3008" y="2184"/>
                  </a:lnTo>
                  <a:lnTo>
                    <a:pt x="1928" y="0"/>
                  </a:lnTo>
                  <a:lnTo>
                    <a:pt x="1096" y="0"/>
                  </a:lnTo>
                  <a:close/>
                </a:path>
              </a:pathLst>
            </a:custGeom>
            <a:solidFill>
              <a:srgbClr val="002D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36" name="Freeform 10"/>
            <p:cNvSpPr>
              <a:spLocks/>
            </p:cNvSpPr>
            <p:nvPr/>
          </p:nvSpPr>
          <p:spPr bwMode="gray">
            <a:xfrm>
              <a:off x="8614306" y="6636936"/>
              <a:ext cx="96174" cy="112463"/>
            </a:xfrm>
            <a:custGeom>
              <a:avLst/>
              <a:gdLst>
                <a:gd name="T0" fmla="*/ 713 w 1885"/>
                <a:gd name="T1" fmla="*/ 0 h 2184"/>
                <a:gd name="T2" fmla="*/ 0 w 1885"/>
                <a:gd name="T3" fmla="*/ 0 h 2184"/>
                <a:gd name="T4" fmla="*/ 0 w 1885"/>
                <a:gd name="T5" fmla="*/ 2184 h 2184"/>
                <a:gd name="T6" fmla="*/ 1885 w 1885"/>
                <a:gd name="T7" fmla="*/ 2184 h 2184"/>
                <a:gd name="T8" fmla="*/ 1885 w 1885"/>
                <a:gd name="T9" fmla="*/ 1719 h 2184"/>
                <a:gd name="T10" fmla="*/ 713 w 1885"/>
                <a:gd name="T11" fmla="*/ 1719 h 2184"/>
                <a:gd name="T12" fmla="*/ 713 w 1885"/>
                <a:gd name="T13" fmla="*/ 0 h 218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85" h="2184">
                  <a:moveTo>
                    <a:pt x="713" y="0"/>
                  </a:moveTo>
                  <a:lnTo>
                    <a:pt x="0" y="0"/>
                  </a:lnTo>
                  <a:lnTo>
                    <a:pt x="0" y="2184"/>
                  </a:lnTo>
                  <a:lnTo>
                    <a:pt x="1885" y="2184"/>
                  </a:lnTo>
                  <a:lnTo>
                    <a:pt x="1885" y="1719"/>
                  </a:lnTo>
                  <a:lnTo>
                    <a:pt x="713" y="1719"/>
                  </a:lnTo>
                  <a:lnTo>
                    <a:pt x="713" y="0"/>
                  </a:lnTo>
                  <a:close/>
                </a:path>
              </a:pathLst>
            </a:custGeom>
            <a:solidFill>
              <a:srgbClr val="002D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37" name="Rectangle 11"/>
            <p:cNvSpPr>
              <a:spLocks noChangeArrowheads="1"/>
            </p:cNvSpPr>
            <p:nvPr/>
          </p:nvSpPr>
          <p:spPr bwMode="gray">
            <a:xfrm>
              <a:off x="8722529" y="6636936"/>
              <a:ext cx="36372" cy="112463"/>
            </a:xfrm>
            <a:prstGeom prst="rect">
              <a:avLst/>
            </a:prstGeom>
            <a:solidFill>
              <a:srgbClr val="002D5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038" name="Freeform 12"/>
            <p:cNvSpPr>
              <a:spLocks/>
            </p:cNvSpPr>
            <p:nvPr/>
          </p:nvSpPr>
          <p:spPr bwMode="gray">
            <a:xfrm>
              <a:off x="8776529" y="6634034"/>
              <a:ext cx="116034" cy="118488"/>
            </a:xfrm>
            <a:custGeom>
              <a:avLst/>
              <a:gdLst>
                <a:gd name="T0" fmla="*/ 1555 w 2272"/>
                <a:gd name="T1" fmla="*/ 947 h 2299"/>
                <a:gd name="T2" fmla="*/ 1171 w 2272"/>
                <a:gd name="T3" fmla="*/ 859 h 2299"/>
                <a:gd name="T4" fmla="*/ 778 w 2272"/>
                <a:gd name="T5" fmla="*/ 626 h 2299"/>
                <a:gd name="T6" fmla="*/ 1123 w 2272"/>
                <a:gd name="T7" fmla="*/ 417 h 2299"/>
                <a:gd name="T8" fmla="*/ 1522 w 2272"/>
                <a:gd name="T9" fmla="*/ 653 h 2299"/>
                <a:gd name="T10" fmla="*/ 2211 w 2272"/>
                <a:gd name="T11" fmla="*/ 653 h 2299"/>
                <a:gd name="T12" fmla="*/ 1141 w 2272"/>
                <a:gd name="T13" fmla="*/ 0 h 2299"/>
                <a:gd name="T14" fmla="*/ 56 w 2272"/>
                <a:gd name="T15" fmla="*/ 714 h 2299"/>
                <a:gd name="T16" fmla="*/ 758 w 2272"/>
                <a:gd name="T17" fmla="*/ 1319 h 2299"/>
                <a:gd name="T18" fmla="*/ 1156 w 2272"/>
                <a:gd name="T19" fmla="*/ 1409 h 2299"/>
                <a:gd name="T20" fmla="*/ 1555 w 2272"/>
                <a:gd name="T21" fmla="*/ 1660 h 2299"/>
                <a:gd name="T22" fmla="*/ 1145 w 2272"/>
                <a:gd name="T23" fmla="*/ 1881 h 2299"/>
                <a:gd name="T24" fmla="*/ 715 w 2272"/>
                <a:gd name="T25" fmla="*/ 1597 h 2299"/>
                <a:gd name="T26" fmla="*/ 0 w 2272"/>
                <a:gd name="T27" fmla="*/ 1597 h 2299"/>
                <a:gd name="T28" fmla="*/ 1126 w 2272"/>
                <a:gd name="T29" fmla="*/ 2299 h 2299"/>
                <a:gd name="T30" fmla="*/ 2272 w 2272"/>
                <a:gd name="T31" fmla="*/ 1592 h 2299"/>
                <a:gd name="T32" fmla="*/ 1555 w 2272"/>
                <a:gd name="T33" fmla="*/ 947 h 229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272" h="2299">
                  <a:moveTo>
                    <a:pt x="1555" y="947"/>
                  </a:moveTo>
                  <a:lnTo>
                    <a:pt x="1171" y="859"/>
                  </a:lnTo>
                  <a:cubicBezTo>
                    <a:pt x="936" y="805"/>
                    <a:pt x="778" y="768"/>
                    <a:pt x="778" y="626"/>
                  </a:cubicBezTo>
                  <a:cubicBezTo>
                    <a:pt x="778" y="515"/>
                    <a:pt x="884" y="417"/>
                    <a:pt x="1123" y="417"/>
                  </a:cubicBezTo>
                  <a:cubicBezTo>
                    <a:pt x="1326" y="417"/>
                    <a:pt x="1509" y="499"/>
                    <a:pt x="1522" y="653"/>
                  </a:cubicBezTo>
                  <a:lnTo>
                    <a:pt x="2211" y="653"/>
                  </a:lnTo>
                  <a:cubicBezTo>
                    <a:pt x="2202" y="328"/>
                    <a:pt x="1863" y="0"/>
                    <a:pt x="1141" y="0"/>
                  </a:cubicBezTo>
                  <a:cubicBezTo>
                    <a:pt x="537" y="0"/>
                    <a:pt x="56" y="209"/>
                    <a:pt x="56" y="714"/>
                  </a:cubicBezTo>
                  <a:cubicBezTo>
                    <a:pt x="56" y="1116"/>
                    <a:pt x="404" y="1237"/>
                    <a:pt x="758" y="1319"/>
                  </a:cubicBezTo>
                  <a:lnTo>
                    <a:pt x="1156" y="1409"/>
                  </a:lnTo>
                  <a:cubicBezTo>
                    <a:pt x="1392" y="1464"/>
                    <a:pt x="1555" y="1509"/>
                    <a:pt x="1555" y="1660"/>
                  </a:cubicBezTo>
                  <a:cubicBezTo>
                    <a:pt x="1555" y="1774"/>
                    <a:pt x="1480" y="1881"/>
                    <a:pt x="1145" y="1881"/>
                  </a:cubicBezTo>
                  <a:cubicBezTo>
                    <a:pt x="918" y="1881"/>
                    <a:pt x="721" y="1765"/>
                    <a:pt x="715" y="1597"/>
                  </a:cubicBezTo>
                  <a:lnTo>
                    <a:pt x="0" y="1597"/>
                  </a:lnTo>
                  <a:cubicBezTo>
                    <a:pt x="1" y="1763"/>
                    <a:pt x="234" y="2299"/>
                    <a:pt x="1126" y="2299"/>
                  </a:cubicBezTo>
                  <a:cubicBezTo>
                    <a:pt x="1690" y="2299"/>
                    <a:pt x="2272" y="2121"/>
                    <a:pt x="2272" y="1592"/>
                  </a:cubicBezTo>
                  <a:cubicBezTo>
                    <a:pt x="2272" y="1147"/>
                    <a:pt x="1942" y="1035"/>
                    <a:pt x="1555" y="947"/>
                  </a:cubicBezTo>
                  <a:close/>
                </a:path>
              </a:pathLst>
            </a:custGeom>
            <a:solidFill>
              <a:srgbClr val="002D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39" name="Freeform 13"/>
            <p:cNvSpPr>
              <a:spLocks/>
            </p:cNvSpPr>
            <p:nvPr/>
          </p:nvSpPr>
          <p:spPr bwMode="gray">
            <a:xfrm>
              <a:off x="7666181" y="6638720"/>
              <a:ext cx="160662" cy="110678"/>
            </a:xfrm>
            <a:custGeom>
              <a:avLst/>
              <a:gdLst>
                <a:gd name="T0" fmla="*/ 0 w 3147"/>
                <a:gd name="T1" fmla="*/ 2151 h 2151"/>
                <a:gd name="T2" fmla="*/ 3147 w 3147"/>
                <a:gd name="T3" fmla="*/ 2151 h 2151"/>
                <a:gd name="T4" fmla="*/ 3147 w 3147"/>
                <a:gd name="T5" fmla="*/ 19 h 2151"/>
                <a:gd name="T6" fmla="*/ 2820 w 3147"/>
                <a:gd name="T7" fmla="*/ 1 h 2151"/>
                <a:gd name="T8" fmla="*/ 0 w 3147"/>
                <a:gd name="T9" fmla="*/ 2151 h 21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47" h="2151">
                  <a:moveTo>
                    <a:pt x="0" y="2151"/>
                  </a:moveTo>
                  <a:lnTo>
                    <a:pt x="3147" y="2151"/>
                  </a:lnTo>
                  <a:lnTo>
                    <a:pt x="3147" y="19"/>
                  </a:lnTo>
                  <a:cubicBezTo>
                    <a:pt x="3016" y="5"/>
                    <a:pt x="2923" y="1"/>
                    <a:pt x="2820" y="1"/>
                  </a:cubicBezTo>
                  <a:cubicBezTo>
                    <a:pt x="1575" y="0"/>
                    <a:pt x="369" y="1059"/>
                    <a:pt x="0" y="2151"/>
                  </a:cubicBezTo>
                  <a:close/>
                </a:path>
              </a:pathLst>
            </a:custGeom>
            <a:solidFill>
              <a:srgbClr val="002D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40" name="Freeform 14"/>
            <p:cNvSpPr>
              <a:spLocks/>
            </p:cNvSpPr>
            <p:nvPr/>
          </p:nvSpPr>
          <p:spPr bwMode="gray">
            <a:xfrm>
              <a:off x="7616198" y="6536522"/>
              <a:ext cx="210644" cy="212876"/>
            </a:xfrm>
            <a:custGeom>
              <a:avLst/>
              <a:gdLst>
                <a:gd name="T0" fmla="*/ 853 w 4126"/>
                <a:gd name="T1" fmla="*/ 2866 h 4134"/>
                <a:gd name="T2" fmla="*/ 835 w 4126"/>
                <a:gd name="T3" fmla="*/ 2866 h 4134"/>
                <a:gd name="T4" fmla="*/ 2400 w 4126"/>
                <a:gd name="T5" fmla="*/ 0 h 4134"/>
                <a:gd name="T6" fmla="*/ 0 w 4126"/>
                <a:gd name="T7" fmla="*/ 0 h 4134"/>
                <a:gd name="T8" fmla="*/ 0 w 4126"/>
                <a:gd name="T9" fmla="*/ 4134 h 4134"/>
                <a:gd name="T10" fmla="*/ 522 w 4126"/>
                <a:gd name="T11" fmla="*/ 4134 h 4134"/>
                <a:gd name="T12" fmla="*/ 4126 w 4126"/>
                <a:gd name="T13" fmla="*/ 1631 h 4134"/>
                <a:gd name="T14" fmla="*/ 4126 w 4126"/>
                <a:gd name="T15" fmla="*/ 0 h 4134"/>
                <a:gd name="T16" fmla="*/ 3788 w 4126"/>
                <a:gd name="T17" fmla="*/ 44 h 4134"/>
                <a:gd name="T18" fmla="*/ 853 w 4126"/>
                <a:gd name="T19" fmla="*/ 2866 h 41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126" h="4134">
                  <a:moveTo>
                    <a:pt x="853" y="2866"/>
                  </a:moveTo>
                  <a:lnTo>
                    <a:pt x="835" y="2866"/>
                  </a:lnTo>
                  <a:cubicBezTo>
                    <a:pt x="859" y="2712"/>
                    <a:pt x="982" y="1136"/>
                    <a:pt x="2400" y="0"/>
                  </a:cubicBezTo>
                  <a:lnTo>
                    <a:pt x="0" y="0"/>
                  </a:lnTo>
                  <a:lnTo>
                    <a:pt x="0" y="4134"/>
                  </a:lnTo>
                  <a:lnTo>
                    <a:pt x="522" y="4134"/>
                  </a:lnTo>
                  <a:cubicBezTo>
                    <a:pt x="1083" y="3051"/>
                    <a:pt x="2301" y="1756"/>
                    <a:pt x="4126" y="1631"/>
                  </a:cubicBezTo>
                  <a:lnTo>
                    <a:pt x="4126" y="0"/>
                  </a:lnTo>
                  <a:cubicBezTo>
                    <a:pt x="4022" y="0"/>
                    <a:pt x="3879" y="22"/>
                    <a:pt x="3788" y="44"/>
                  </a:cubicBezTo>
                  <a:cubicBezTo>
                    <a:pt x="2517" y="347"/>
                    <a:pt x="1547" y="1417"/>
                    <a:pt x="853" y="2866"/>
                  </a:cubicBezTo>
                  <a:close/>
                </a:path>
              </a:pathLst>
            </a:custGeom>
            <a:solidFill>
              <a:srgbClr val="005D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sp>
        <p:nvSpPr>
          <p:cNvPr id="27" name="Slide Number Placeholder 24"/>
          <p:cNvSpPr>
            <a:spLocks noGrp="1"/>
          </p:cNvSpPr>
          <p:nvPr>
            <p:ph type="sldNum" sz="quarter" idx="4"/>
          </p:nvPr>
        </p:nvSpPr>
        <p:spPr>
          <a:xfrm>
            <a:off x="201613" y="6633418"/>
            <a:ext cx="323850" cy="107950"/>
          </a:xfrm>
          <a:prstGeom prst="rect">
            <a:avLst/>
          </a:prstGeom>
        </p:spPr>
        <p:txBody>
          <a:bodyPr vert="horz" wrap="none" lIns="0" tIns="0" rIns="0" bIns="0" rtlCol="0" anchor="ctr"/>
          <a:lstStyle>
            <a:lvl1pPr algn="l" fontAlgn="auto">
              <a:spcBef>
                <a:spcPts val="0"/>
              </a:spcBef>
              <a:spcAft>
                <a:spcPts val="0"/>
              </a:spcAft>
              <a:defRPr sz="900" dirty="0" smtClean="0">
                <a:solidFill>
                  <a:srgbClr val="718492"/>
                </a:solidFill>
                <a:latin typeface="+mn-lt"/>
                <a:ea typeface="+mn-ea"/>
                <a:cs typeface="+mn-cs"/>
              </a:defRPr>
            </a:lvl1pPr>
          </a:lstStyle>
          <a:p>
            <a:pPr>
              <a:defRPr/>
            </a:pPr>
            <a:r>
              <a:rPr lang="en-GB" dirty="0"/>
              <a:t> </a:t>
            </a:r>
            <a:fld id="{A8158DD3-3AB0-A847-8F72-FCC7221D7BC2}" type="slidenum">
              <a:rPr lang="en-GB"/>
              <a:pPr>
                <a:defRPr/>
              </a:pPr>
              <a:t>‹#›</a:t>
            </a:fld>
            <a:r>
              <a:rPr lang="en-GB" dirty="0"/>
              <a:t> |</a:t>
            </a:r>
          </a:p>
        </p:txBody>
      </p:sp>
      <p:sp>
        <p:nvSpPr>
          <p:cNvPr id="38" name="Footer Placeholder 23"/>
          <p:cNvSpPr>
            <a:spLocks noGrp="1"/>
          </p:cNvSpPr>
          <p:nvPr>
            <p:ph type="ftr" sz="quarter" idx="3"/>
          </p:nvPr>
        </p:nvSpPr>
        <p:spPr>
          <a:xfrm>
            <a:off x="619373" y="6622521"/>
            <a:ext cx="8417123" cy="139700"/>
          </a:xfrm>
          <a:prstGeom prst="rect">
            <a:avLst/>
          </a:prstGeom>
        </p:spPr>
        <p:txBody>
          <a:bodyPr vert="horz" wrap="none" lIns="0" tIns="0" rIns="0" bIns="0" rtlCol="0" anchor="ctr"/>
          <a:lstStyle>
            <a:lvl1pPr algn="l" fontAlgn="auto">
              <a:spcBef>
                <a:spcPts val="0"/>
              </a:spcBef>
              <a:spcAft>
                <a:spcPts val="0"/>
              </a:spcAft>
              <a:defRPr sz="900" dirty="0" smtClean="0">
                <a:solidFill>
                  <a:srgbClr val="718492"/>
                </a:solidFill>
                <a:latin typeface="+mn-lt"/>
                <a:ea typeface="+mn-ea"/>
                <a:cs typeface="+mn-cs"/>
              </a:defRPr>
            </a:lvl1pPr>
          </a:lstStyle>
          <a:p>
            <a:pPr>
              <a:defRPr/>
            </a:pPr>
            <a:r>
              <a:rPr lang="en-GB" smtClean="0"/>
              <a:t>Borealis L.A.T</a:t>
            </a:r>
            <a:endParaRPr lang="en-GB" dirty="0"/>
          </a:p>
        </p:txBody>
      </p:sp>
    </p:spTree>
  </p:cSld>
  <p:clrMap bg1="lt1" tx1="dk1" bg2="lt2" tx2="dk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6" r:id="rId7"/>
  </p:sldLayoutIdLst>
  <p:hf hdr="0" dt="0"/>
  <p:txStyles>
    <p:titleStyle>
      <a:lvl1pPr algn="l" rtl="0" eaLnBrk="1" fontAlgn="base" hangingPunct="1">
        <a:lnSpc>
          <a:spcPts val="2900"/>
        </a:lnSpc>
        <a:spcBef>
          <a:spcPct val="0"/>
        </a:spcBef>
        <a:spcAft>
          <a:spcPct val="0"/>
        </a:spcAft>
        <a:defRPr lang="en-US" sz="2600" b="1" kern="1200">
          <a:solidFill>
            <a:srgbClr val="72B541"/>
          </a:solidFill>
          <a:latin typeface="+mj-lt"/>
          <a:ea typeface="ＭＳ Ｐゴシック" charset="0"/>
          <a:cs typeface="+mj-cs"/>
        </a:defRPr>
      </a:lvl1pPr>
      <a:lvl2pPr algn="l" rtl="0" eaLnBrk="1" fontAlgn="base" hangingPunct="1">
        <a:lnSpc>
          <a:spcPts val="2900"/>
        </a:lnSpc>
        <a:spcBef>
          <a:spcPct val="0"/>
        </a:spcBef>
        <a:spcAft>
          <a:spcPct val="0"/>
        </a:spcAft>
        <a:defRPr sz="2600" b="1">
          <a:solidFill>
            <a:srgbClr val="72B541"/>
          </a:solidFill>
          <a:latin typeface="Arial" charset="0"/>
          <a:ea typeface="ＭＳ Ｐゴシック" charset="0"/>
        </a:defRPr>
      </a:lvl2pPr>
      <a:lvl3pPr algn="l" rtl="0" eaLnBrk="1" fontAlgn="base" hangingPunct="1">
        <a:lnSpc>
          <a:spcPts val="2900"/>
        </a:lnSpc>
        <a:spcBef>
          <a:spcPct val="0"/>
        </a:spcBef>
        <a:spcAft>
          <a:spcPct val="0"/>
        </a:spcAft>
        <a:defRPr sz="2600" b="1">
          <a:solidFill>
            <a:srgbClr val="72B541"/>
          </a:solidFill>
          <a:latin typeface="Arial" charset="0"/>
          <a:ea typeface="ＭＳ Ｐゴシック" charset="0"/>
        </a:defRPr>
      </a:lvl3pPr>
      <a:lvl4pPr algn="l" rtl="0" eaLnBrk="1" fontAlgn="base" hangingPunct="1">
        <a:lnSpc>
          <a:spcPts val="2900"/>
        </a:lnSpc>
        <a:spcBef>
          <a:spcPct val="0"/>
        </a:spcBef>
        <a:spcAft>
          <a:spcPct val="0"/>
        </a:spcAft>
        <a:defRPr sz="2600" b="1">
          <a:solidFill>
            <a:srgbClr val="72B541"/>
          </a:solidFill>
          <a:latin typeface="Arial" charset="0"/>
          <a:ea typeface="ＭＳ Ｐゴシック" charset="0"/>
        </a:defRPr>
      </a:lvl4pPr>
      <a:lvl5pPr algn="l" rtl="0" eaLnBrk="1" fontAlgn="base" hangingPunct="1">
        <a:lnSpc>
          <a:spcPts val="2900"/>
        </a:lnSpc>
        <a:spcBef>
          <a:spcPct val="0"/>
        </a:spcBef>
        <a:spcAft>
          <a:spcPct val="0"/>
        </a:spcAft>
        <a:defRPr sz="2600" b="1">
          <a:solidFill>
            <a:srgbClr val="72B541"/>
          </a:solidFill>
          <a:latin typeface="Arial" charset="0"/>
          <a:ea typeface="ＭＳ Ｐゴシック" charset="0"/>
        </a:defRPr>
      </a:lvl5pPr>
      <a:lvl6pPr marL="457200" algn="l" rtl="0" eaLnBrk="1" fontAlgn="base" hangingPunct="1">
        <a:lnSpc>
          <a:spcPts val="2900"/>
        </a:lnSpc>
        <a:spcBef>
          <a:spcPct val="0"/>
        </a:spcBef>
        <a:spcAft>
          <a:spcPct val="0"/>
        </a:spcAft>
        <a:defRPr sz="2600" b="1">
          <a:solidFill>
            <a:srgbClr val="72B541"/>
          </a:solidFill>
          <a:latin typeface="Arial" charset="0"/>
          <a:ea typeface="ＭＳ Ｐゴシック" charset="0"/>
        </a:defRPr>
      </a:lvl6pPr>
      <a:lvl7pPr marL="914400" algn="l" rtl="0" eaLnBrk="1" fontAlgn="base" hangingPunct="1">
        <a:lnSpc>
          <a:spcPts val="2900"/>
        </a:lnSpc>
        <a:spcBef>
          <a:spcPct val="0"/>
        </a:spcBef>
        <a:spcAft>
          <a:spcPct val="0"/>
        </a:spcAft>
        <a:defRPr sz="2600" b="1">
          <a:solidFill>
            <a:srgbClr val="72B541"/>
          </a:solidFill>
          <a:latin typeface="Arial" charset="0"/>
          <a:ea typeface="ＭＳ Ｐゴシック" charset="0"/>
        </a:defRPr>
      </a:lvl7pPr>
      <a:lvl8pPr marL="1371600" algn="l" rtl="0" eaLnBrk="1" fontAlgn="base" hangingPunct="1">
        <a:lnSpc>
          <a:spcPts val="2900"/>
        </a:lnSpc>
        <a:spcBef>
          <a:spcPct val="0"/>
        </a:spcBef>
        <a:spcAft>
          <a:spcPct val="0"/>
        </a:spcAft>
        <a:defRPr sz="2600" b="1">
          <a:solidFill>
            <a:srgbClr val="72B541"/>
          </a:solidFill>
          <a:latin typeface="Arial" charset="0"/>
          <a:ea typeface="ＭＳ Ｐゴシック" charset="0"/>
        </a:defRPr>
      </a:lvl8pPr>
      <a:lvl9pPr marL="1828800" algn="l" rtl="0" eaLnBrk="1" fontAlgn="base" hangingPunct="1">
        <a:lnSpc>
          <a:spcPts val="2900"/>
        </a:lnSpc>
        <a:spcBef>
          <a:spcPct val="0"/>
        </a:spcBef>
        <a:spcAft>
          <a:spcPct val="0"/>
        </a:spcAft>
        <a:defRPr sz="2600" b="1">
          <a:solidFill>
            <a:srgbClr val="72B541"/>
          </a:solidFill>
          <a:latin typeface="Arial" charset="0"/>
          <a:ea typeface="ＭＳ Ｐゴシック" charset="0"/>
        </a:defRPr>
      </a:lvl9pPr>
    </p:titleStyle>
    <p:bodyStyle>
      <a:lvl1pPr marL="250825" indent="-250825" algn="l" rtl="0" eaLnBrk="1" fontAlgn="base" hangingPunct="1">
        <a:spcBef>
          <a:spcPct val="0"/>
        </a:spcBef>
        <a:spcAft>
          <a:spcPts val="400"/>
        </a:spcAft>
        <a:buFont typeface="Symbol" charset="0"/>
        <a:buChar char="-"/>
        <a:defRPr kern="1200">
          <a:solidFill>
            <a:schemeClr val="tx1"/>
          </a:solidFill>
          <a:latin typeface="+mn-lt"/>
          <a:ea typeface="ＭＳ Ｐゴシック" charset="0"/>
          <a:cs typeface="+mn-cs"/>
        </a:defRPr>
      </a:lvl1pPr>
      <a:lvl2pPr marL="503238" indent="-250825" algn="l" rtl="0" eaLnBrk="1" fontAlgn="base" hangingPunct="1">
        <a:spcBef>
          <a:spcPct val="0"/>
        </a:spcBef>
        <a:spcAft>
          <a:spcPts val="400"/>
        </a:spcAft>
        <a:buFont typeface="Symbol" charset="0"/>
        <a:buChar char="-"/>
        <a:defRPr kern="1200">
          <a:solidFill>
            <a:schemeClr val="tx1"/>
          </a:solidFill>
          <a:latin typeface="+mn-lt"/>
          <a:ea typeface="ＭＳ Ｐゴシック" charset="0"/>
          <a:cs typeface="+mn-cs"/>
        </a:defRPr>
      </a:lvl2pPr>
      <a:lvl3pPr marL="755650" indent="-250825" algn="l" rtl="0" eaLnBrk="1" fontAlgn="base" hangingPunct="1">
        <a:spcBef>
          <a:spcPct val="0"/>
        </a:spcBef>
        <a:spcAft>
          <a:spcPts val="400"/>
        </a:spcAft>
        <a:buFont typeface="Symbol" charset="0"/>
        <a:buChar char="-"/>
        <a:defRPr kern="1200">
          <a:solidFill>
            <a:schemeClr val="tx1"/>
          </a:solidFill>
          <a:latin typeface="+mn-lt"/>
          <a:ea typeface="ＭＳ Ｐゴシック" charset="0"/>
          <a:cs typeface="+mn-cs"/>
        </a:defRPr>
      </a:lvl3pPr>
      <a:lvl4pPr marL="1006475" indent="-250825" algn="l" rtl="0" eaLnBrk="1" fontAlgn="base" hangingPunct="1">
        <a:spcBef>
          <a:spcPct val="0"/>
        </a:spcBef>
        <a:spcAft>
          <a:spcPts val="400"/>
        </a:spcAft>
        <a:buFont typeface="Symbol" charset="0"/>
        <a:buChar char="-"/>
        <a:defRPr kern="1200">
          <a:solidFill>
            <a:schemeClr val="tx1"/>
          </a:solidFill>
          <a:latin typeface="+mn-lt"/>
          <a:ea typeface="ＭＳ Ｐゴシック" charset="0"/>
          <a:cs typeface="+mn-cs"/>
        </a:defRPr>
      </a:lvl4pPr>
      <a:lvl5pPr marL="1258888" indent="-250825" algn="l" rtl="0" eaLnBrk="1" fontAlgn="base" hangingPunct="1">
        <a:spcBef>
          <a:spcPct val="0"/>
        </a:spcBef>
        <a:spcAft>
          <a:spcPts val="400"/>
        </a:spcAft>
        <a:buFont typeface="Symbol" charset="0"/>
        <a:buChar char="-"/>
        <a:defRPr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3.xml"/><Relationship Id="rId1" Type="http://schemas.openxmlformats.org/officeDocument/2006/relationships/vmlDrawing" Target="../drawings/vmlDrawing2.vml"/><Relationship Id="rId4" Type="http://schemas.openxmlformats.org/officeDocument/2006/relationships/image" Target="../media/image24.w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https://www.borealis-lat.com/ro/ro/companie/informare-publica.html" TargetMode="External"/><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3.xml"/><Relationship Id="rId1" Type="http://schemas.openxmlformats.org/officeDocument/2006/relationships/vmlDrawing" Target="../drawings/vmlDrawing3.vml"/><Relationship Id="rId4" Type="http://schemas.openxmlformats.org/officeDocument/2006/relationships/image" Target="../media/image34.w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xml"/><Relationship Id="rId1" Type="http://schemas.openxmlformats.org/officeDocument/2006/relationships/vmlDrawing" Target="../drawings/vmlDrawing1.v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jpeg"/><Relationship Id="rId11" Type="http://schemas.openxmlformats.org/officeDocument/2006/relationships/image" Target="../media/image22.emf"/><Relationship Id="rId5" Type="http://schemas.openxmlformats.org/officeDocument/2006/relationships/image" Target="../media/image16.jpeg"/><Relationship Id="rId10" Type="http://schemas.openxmlformats.org/officeDocument/2006/relationships/image" Target="../media/image21.emf"/><Relationship Id="rId4" Type="http://schemas.openxmlformats.org/officeDocument/2006/relationships/image" Target="../media/image15.jpeg"/><Relationship Id="rId9" Type="http://schemas.openxmlformats.org/officeDocument/2006/relationships/image" Target="../media/image20.emf"/></Relationships>
</file>

<file path=ppt/slides/_rels/slide9.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ctrTitle"/>
          </p:nvPr>
        </p:nvSpPr>
        <p:spPr>
          <a:xfrm>
            <a:off x="-1" y="1147759"/>
            <a:ext cx="4572001" cy="1026568"/>
          </a:xfrm>
        </p:spPr>
        <p:txBody>
          <a:bodyPr/>
          <a:lstStyle/>
          <a:p>
            <a:r>
              <a:rPr lang="de-DE" dirty="0" smtClean="0"/>
              <a:t>Borealis L.A.T</a:t>
            </a:r>
            <a:endParaRPr lang="de-DE" dirty="0"/>
          </a:p>
        </p:txBody>
      </p:sp>
      <p:sp>
        <p:nvSpPr>
          <p:cNvPr id="4" name="Textplatzhalter 1"/>
          <p:cNvSpPr>
            <a:spLocks noGrp="1"/>
          </p:cNvSpPr>
          <p:nvPr>
            <p:ph type="body" sz="quarter" idx="13"/>
          </p:nvPr>
        </p:nvSpPr>
        <p:spPr>
          <a:xfrm>
            <a:off x="755576" y="4314825"/>
            <a:ext cx="3063875" cy="857250"/>
          </a:xfrm>
        </p:spPr>
        <p:txBody>
          <a:bodyPr>
            <a:normAutofit fontScale="92500" lnSpcReduction="10000"/>
          </a:bodyPr>
          <a:lstStyle/>
          <a:p>
            <a:pPr algn="ctr"/>
            <a:r>
              <a:rPr lang="en-US" sz="2100" b="1" dirty="0" smtClean="0">
                <a:solidFill>
                  <a:schemeClr val="tx1"/>
                </a:solidFill>
              </a:rPr>
              <a:t>Craiova </a:t>
            </a:r>
            <a:endParaRPr lang="de-AT" sz="2100" b="1" dirty="0">
              <a:solidFill>
                <a:schemeClr val="tx1"/>
              </a:solidFill>
            </a:endParaRPr>
          </a:p>
          <a:p>
            <a:pPr algn="ctr"/>
            <a:r>
              <a:rPr lang="en-US" sz="1300" b="1" dirty="0" smtClean="0">
                <a:solidFill>
                  <a:schemeClr val="tx1"/>
                </a:solidFill>
              </a:rPr>
              <a:t>22 .XI. 2016</a:t>
            </a:r>
          </a:p>
          <a:p>
            <a:pPr algn="ctr"/>
            <a:r>
              <a:rPr lang="en-US" sz="1300" b="1" dirty="0" smtClean="0">
                <a:solidFill>
                  <a:schemeClr val="tx1"/>
                </a:solidFill>
              </a:rPr>
              <a:t>Dorin INCA</a:t>
            </a:r>
          </a:p>
          <a:p>
            <a:pPr algn="ctr"/>
            <a:endParaRPr lang="en-GB" sz="2000" b="1" dirty="0">
              <a:solidFill>
                <a:schemeClr val="tx1"/>
              </a:solidFill>
            </a:endParaRPr>
          </a:p>
          <a:p>
            <a:pPr algn="ctr"/>
            <a:endParaRPr lang="de-DE" dirty="0"/>
          </a:p>
        </p:txBody>
      </p:sp>
    </p:spTree>
    <p:extLst>
      <p:ext uri="{BB962C8B-B14F-4D97-AF65-F5344CB8AC3E}">
        <p14:creationId xmlns:p14="http://schemas.microsoft.com/office/powerpoint/2010/main" val="20053678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text 1"/>
          <p:cNvSpPr>
            <a:spLocks noGrp="1"/>
          </p:cNvSpPr>
          <p:nvPr>
            <p:ph type="body" sz="quarter" idx="13"/>
          </p:nvPr>
        </p:nvSpPr>
        <p:spPr/>
        <p:txBody>
          <a:bodyPr/>
          <a:lstStyle/>
          <a:p>
            <a:r>
              <a:rPr lang="en-US" dirty="0" err="1"/>
              <a:t>Pentru</a:t>
            </a:r>
            <a:r>
              <a:rPr lang="en-US" dirty="0"/>
              <a:t> C3 a </a:t>
            </a:r>
            <a:r>
              <a:rPr lang="en-US" dirty="0" err="1"/>
              <a:t>fost</a:t>
            </a:r>
            <a:r>
              <a:rPr lang="en-US" dirty="0"/>
              <a:t> </a:t>
            </a:r>
            <a:r>
              <a:rPr lang="en-US" dirty="0" err="1"/>
              <a:t>obtinuta</a:t>
            </a:r>
            <a:r>
              <a:rPr lang="en-US" dirty="0"/>
              <a:t> </a:t>
            </a:r>
            <a:r>
              <a:rPr lang="en-US" dirty="0" err="1"/>
              <a:t>autorizatia</a:t>
            </a:r>
            <a:r>
              <a:rPr lang="en-US" dirty="0"/>
              <a:t> de </a:t>
            </a:r>
            <a:r>
              <a:rPr lang="en-US" dirty="0" err="1"/>
              <a:t>mediu</a:t>
            </a:r>
            <a:r>
              <a:rPr lang="en-US" dirty="0"/>
              <a:t> nr.130/03.12.2015</a:t>
            </a:r>
          </a:p>
          <a:p>
            <a:r>
              <a:rPr lang="en-US" sz="1100" dirty="0" err="1"/>
              <a:t>Documentatia</a:t>
            </a:r>
            <a:r>
              <a:rPr lang="en-US" sz="1100" dirty="0"/>
              <a:t> </a:t>
            </a:r>
            <a:r>
              <a:rPr lang="en-US" sz="1100" dirty="0" err="1"/>
              <a:t>contine</a:t>
            </a:r>
            <a:r>
              <a:rPr lang="en-US" sz="1100" dirty="0"/>
              <a:t>:</a:t>
            </a:r>
          </a:p>
          <a:p>
            <a:endParaRPr lang="en-US" sz="1100" dirty="0"/>
          </a:p>
          <a:p>
            <a:r>
              <a:rPr lang="en-US" sz="1100" dirty="0" err="1"/>
              <a:t>Fisa</a:t>
            </a:r>
            <a:r>
              <a:rPr lang="en-US" sz="1100" dirty="0"/>
              <a:t> de </a:t>
            </a:r>
            <a:r>
              <a:rPr lang="en-US" sz="1100" dirty="0" err="1"/>
              <a:t>prezentare</a:t>
            </a:r>
            <a:r>
              <a:rPr lang="en-US" sz="1100" dirty="0"/>
              <a:t> </a:t>
            </a:r>
            <a:r>
              <a:rPr lang="en-US" sz="1100" dirty="0" err="1"/>
              <a:t>si</a:t>
            </a:r>
            <a:r>
              <a:rPr lang="en-US" sz="1100" dirty="0"/>
              <a:t> </a:t>
            </a:r>
            <a:r>
              <a:rPr lang="en-US" sz="1100" dirty="0" err="1"/>
              <a:t>declaratie</a:t>
            </a:r>
            <a:r>
              <a:rPr lang="en-US" sz="1100" dirty="0"/>
              <a:t> : </a:t>
            </a:r>
            <a:r>
              <a:rPr lang="en-US" sz="1100" dirty="0" err="1"/>
              <a:t>Dovada</a:t>
            </a:r>
            <a:r>
              <a:rPr lang="en-US" sz="1100" dirty="0"/>
              <a:t> </a:t>
            </a:r>
            <a:r>
              <a:rPr lang="en-US" sz="1100" dirty="0" err="1"/>
              <a:t>anunt</a:t>
            </a:r>
            <a:r>
              <a:rPr lang="en-US" sz="1100" dirty="0"/>
              <a:t> public , </a:t>
            </a:r>
            <a:r>
              <a:rPr lang="en-US" sz="1100" dirty="0" err="1"/>
              <a:t>dovada</a:t>
            </a:r>
            <a:r>
              <a:rPr lang="en-US" sz="1100" dirty="0"/>
              <a:t> </a:t>
            </a:r>
            <a:r>
              <a:rPr lang="en-US" sz="1100" dirty="0" err="1"/>
              <a:t>plata</a:t>
            </a:r>
            <a:r>
              <a:rPr lang="en-US" sz="1100" dirty="0"/>
              <a:t> tariff;</a:t>
            </a:r>
          </a:p>
          <a:p>
            <a:r>
              <a:rPr lang="en-US" sz="1100" dirty="0" err="1"/>
              <a:t>Notificarea</a:t>
            </a:r>
            <a:r>
              <a:rPr lang="en-US" sz="1100" dirty="0"/>
              <a:t> de </a:t>
            </a:r>
            <a:r>
              <a:rPr lang="en-US" sz="1100" dirty="0" err="1"/>
              <a:t>activitate</a:t>
            </a:r>
            <a:r>
              <a:rPr lang="en-US" sz="1100" dirty="0"/>
              <a:t> </a:t>
            </a:r>
            <a:r>
              <a:rPr lang="en-US" sz="1100" dirty="0" err="1"/>
              <a:t>intocmita</a:t>
            </a:r>
            <a:r>
              <a:rPr lang="en-US" sz="1100" dirty="0"/>
              <a:t> conform HG 804/2007, </a:t>
            </a:r>
            <a:r>
              <a:rPr lang="en-US" sz="1100" dirty="0" err="1"/>
              <a:t>depuse</a:t>
            </a:r>
            <a:r>
              <a:rPr lang="en-US" sz="1100" dirty="0"/>
              <a:t> la APM </a:t>
            </a:r>
            <a:r>
              <a:rPr lang="en-US" sz="1100" dirty="0" err="1"/>
              <a:t>Dolj</a:t>
            </a:r>
            <a:r>
              <a:rPr lang="en-US" sz="1100" dirty="0"/>
              <a:t> cu </a:t>
            </a:r>
            <a:r>
              <a:rPr lang="en-US" sz="1100" dirty="0" err="1"/>
              <a:t>nr</a:t>
            </a:r>
            <a:r>
              <a:rPr lang="en-US" sz="1100" dirty="0"/>
              <a:t>. 10587 din 15.10.2015;</a:t>
            </a:r>
          </a:p>
          <a:p>
            <a:r>
              <a:rPr lang="en-US" sz="1100" dirty="0" err="1"/>
              <a:t>Politiva</a:t>
            </a:r>
            <a:r>
              <a:rPr lang="en-US" sz="1100" dirty="0"/>
              <a:t> de </a:t>
            </a:r>
            <a:r>
              <a:rPr lang="en-US" sz="1100" dirty="0" err="1"/>
              <a:t>Prevenire</a:t>
            </a:r>
            <a:r>
              <a:rPr lang="en-US" sz="1100" dirty="0"/>
              <a:t> a </a:t>
            </a:r>
            <a:r>
              <a:rPr lang="en-US" sz="1100" dirty="0" err="1"/>
              <a:t>Accidentelor</a:t>
            </a:r>
            <a:r>
              <a:rPr lang="en-US" sz="1100" dirty="0"/>
              <a:t>  </a:t>
            </a:r>
            <a:r>
              <a:rPr lang="en-US" sz="1100" dirty="0" err="1"/>
              <a:t>Majore</a:t>
            </a:r>
            <a:r>
              <a:rPr lang="en-US" sz="1100" dirty="0"/>
              <a:t> , </a:t>
            </a:r>
            <a:r>
              <a:rPr lang="en-US" sz="1100" dirty="0" err="1"/>
              <a:t>depusa</a:t>
            </a:r>
            <a:r>
              <a:rPr lang="en-US" sz="1100" dirty="0"/>
              <a:t> la APM </a:t>
            </a:r>
            <a:r>
              <a:rPr lang="en-US" sz="1100" dirty="0" err="1"/>
              <a:t>Dolj</a:t>
            </a:r>
            <a:r>
              <a:rPr lang="en-US" sz="1100" dirty="0"/>
              <a:t> cu </a:t>
            </a:r>
            <a:r>
              <a:rPr lang="en-US" sz="1100" dirty="0" err="1"/>
              <a:t>nr</a:t>
            </a:r>
            <a:r>
              <a:rPr lang="en-US" sz="1100" dirty="0"/>
              <a:t>. 10587 din  15.10.2015;</a:t>
            </a:r>
          </a:p>
          <a:p>
            <a:r>
              <a:rPr lang="en-US" sz="1100" dirty="0"/>
              <a:t>Nota de </a:t>
            </a:r>
            <a:r>
              <a:rPr lang="en-US" sz="1100" dirty="0" err="1"/>
              <a:t>evaluare</a:t>
            </a:r>
            <a:r>
              <a:rPr lang="en-US" sz="1100" dirty="0"/>
              <a:t> </a:t>
            </a:r>
            <a:r>
              <a:rPr lang="en-US" sz="1100" dirty="0" err="1"/>
              <a:t>nr</a:t>
            </a:r>
            <a:r>
              <a:rPr lang="en-US" sz="1100" dirty="0"/>
              <a:t>. 1058/21.10.2015 </a:t>
            </a:r>
            <a:r>
              <a:rPr lang="en-US" sz="1100" dirty="0" err="1"/>
              <a:t>intocmita</a:t>
            </a:r>
            <a:r>
              <a:rPr lang="en-US" sz="1100" dirty="0"/>
              <a:t> cu </a:t>
            </a:r>
            <a:r>
              <a:rPr lang="en-US" sz="1100" dirty="0" err="1"/>
              <a:t>ocazia</a:t>
            </a:r>
            <a:r>
              <a:rPr lang="en-US" sz="1100" dirty="0"/>
              <a:t> </a:t>
            </a:r>
            <a:r>
              <a:rPr lang="en-US" sz="1100" dirty="0" err="1"/>
              <a:t>verificarii</a:t>
            </a:r>
            <a:r>
              <a:rPr lang="en-US" sz="1100" dirty="0"/>
              <a:t> </a:t>
            </a:r>
            <a:r>
              <a:rPr lang="en-US" sz="1100" dirty="0" err="1"/>
              <a:t>amplasamentului</a:t>
            </a:r>
            <a:r>
              <a:rPr lang="en-US" sz="1100" dirty="0"/>
              <a:t>;</a:t>
            </a:r>
          </a:p>
          <a:p>
            <a:r>
              <a:rPr lang="en-US" sz="1100" dirty="0" err="1"/>
              <a:t>Decizia</a:t>
            </a:r>
            <a:r>
              <a:rPr lang="en-US" sz="1100" dirty="0"/>
              <a:t> de </a:t>
            </a:r>
            <a:r>
              <a:rPr lang="en-US" sz="1100" dirty="0" err="1"/>
              <a:t>emitere</a:t>
            </a:r>
            <a:r>
              <a:rPr lang="en-US" sz="1100" dirty="0"/>
              <a:t> a </a:t>
            </a:r>
            <a:r>
              <a:rPr lang="en-US" sz="1100" dirty="0" err="1"/>
              <a:t>autorizatiei</a:t>
            </a:r>
            <a:r>
              <a:rPr lang="en-US" sz="1100" dirty="0"/>
              <a:t> de </a:t>
            </a:r>
            <a:r>
              <a:rPr lang="en-US" sz="1100" dirty="0" err="1"/>
              <a:t>mediu</a:t>
            </a:r>
            <a:r>
              <a:rPr lang="en-US" sz="1100" dirty="0"/>
              <a:t> </a:t>
            </a:r>
            <a:r>
              <a:rPr lang="en-US" sz="1100" dirty="0" err="1"/>
              <a:t>nr</a:t>
            </a:r>
            <a:r>
              <a:rPr lang="en-US" sz="1100" dirty="0"/>
              <a:t>. 1058/03.11.2015;</a:t>
            </a:r>
          </a:p>
          <a:p>
            <a:r>
              <a:rPr lang="en-US" sz="1100" dirty="0" err="1"/>
              <a:t>Decizia</a:t>
            </a:r>
            <a:r>
              <a:rPr lang="en-US" sz="1100" dirty="0"/>
              <a:t> </a:t>
            </a:r>
            <a:r>
              <a:rPr lang="en-US" sz="1100" dirty="0" err="1"/>
              <a:t>etapei</a:t>
            </a:r>
            <a:r>
              <a:rPr lang="en-US" sz="1100" dirty="0"/>
              <a:t> de </a:t>
            </a:r>
            <a:r>
              <a:rPr lang="en-US" sz="1100" dirty="0" err="1"/>
              <a:t>incadrare</a:t>
            </a:r>
            <a:r>
              <a:rPr lang="en-US" sz="1100" dirty="0"/>
              <a:t> </a:t>
            </a:r>
            <a:r>
              <a:rPr lang="en-US" sz="1100" dirty="0" err="1"/>
              <a:t>nr</a:t>
            </a:r>
            <a:r>
              <a:rPr lang="en-US" sz="1100" dirty="0"/>
              <a:t>. 2727/13.05.2015;</a:t>
            </a:r>
          </a:p>
          <a:p>
            <a:r>
              <a:rPr lang="en-US" sz="1100" dirty="0"/>
              <a:t>Si </a:t>
            </a:r>
            <a:r>
              <a:rPr lang="en-US" sz="1100" dirty="0" err="1"/>
              <a:t>urmatoarele</a:t>
            </a:r>
            <a:r>
              <a:rPr lang="en-US" sz="1100" dirty="0"/>
              <a:t> </a:t>
            </a:r>
            <a:r>
              <a:rPr lang="en-US" sz="1100" dirty="0" err="1"/>
              <a:t>acte</a:t>
            </a:r>
            <a:r>
              <a:rPr lang="en-US" sz="1100" dirty="0"/>
              <a:t> de </a:t>
            </a:r>
            <a:r>
              <a:rPr lang="en-US" sz="1100" dirty="0" err="1"/>
              <a:t>reglementare</a:t>
            </a:r>
            <a:r>
              <a:rPr lang="en-US" sz="1100" dirty="0"/>
              <a:t> </a:t>
            </a:r>
            <a:r>
              <a:rPr lang="en-US" sz="1100" dirty="0" err="1"/>
              <a:t>emise</a:t>
            </a:r>
            <a:r>
              <a:rPr lang="en-US" sz="1100" dirty="0"/>
              <a:t> de </a:t>
            </a:r>
            <a:r>
              <a:rPr lang="en-US" sz="1100" dirty="0" err="1"/>
              <a:t>alte</a:t>
            </a:r>
            <a:r>
              <a:rPr lang="en-US" sz="1100" dirty="0"/>
              <a:t> </a:t>
            </a:r>
            <a:r>
              <a:rPr lang="en-US" sz="1100" dirty="0" err="1"/>
              <a:t>autoritati</a:t>
            </a:r>
            <a:r>
              <a:rPr lang="en-US" sz="1100" dirty="0"/>
              <a:t>:</a:t>
            </a:r>
          </a:p>
          <a:p>
            <a:r>
              <a:rPr lang="en-US" sz="1100" dirty="0"/>
              <a:t>Act de </a:t>
            </a:r>
            <a:r>
              <a:rPr lang="en-US" sz="1100" dirty="0" err="1"/>
              <a:t>spatiu</a:t>
            </a:r>
            <a:r>
              <a:rPr lang="en-US" sz="1100" dirty="0"/>
              <a:t>: Contract de </a:t>
            </a:r>
            <a:r>
              <a:rPr lang="en-US" sz="1100" dirty="0" err="1"/>
              <a:t>vanzare</a:t>
            </a:r>
            <a:r>
              <a:rPr lang="en-US" sz="1100" dirty="0"/>
              <a:t> </a:t>
            </a:r>
            <a:r>
              <a:rPr lang="en-US" sz="1100" dirty="0" err="1"/>
              <a:t>cumparare</a:t>
            </a:r>
            <a:r>
              <a:rPr lang="en-US" sz="1100" dirty="0"/>
              <a:t> </a:t>
            </a:r>
            <a:r>
              <a:rPr lang="en-US" sz="1100" dirty="0" err="1"/>
              <a:t>autentificat</a:t>
            </a:r>
            <a:r>
              <a:rPr lang="en-US" sz="1100" dirty="0"/>
              <a:t> cu </a:t>
            </a:r>
            <a:r>
              <a:rPr lang="en-US" sz="1100" dirty="0" err="1"/>
              <a:t>nr</a:t>
            </a:r>
            <a:r>
              <a:rPr lang="en-US" sz="1100" dirty="0"/>
              <a:t>. 915/02.06.2015 OMV </a:t>
            </a:r>
            <a:r>
              <a:rPr lang="en-US" sz="1100" dirty="0" err="1"/>
              <a:t>Petrom</a:t>
            </a:r>
            <a:r>
              <a:rPr lang="en-US" sz="1100" dirty="0"/>
              <a:t>;</a:t>
            </a:r>
          </a:p>
          <a:p>
            <a:r>
              <a:rPr lang="en-US" sz="1100" dirty="0" err="1"/>
              <a:t>Autorizatie</a:t>
            </a:r>
            <a:r>
              <a:rPr lang="en-US" sz="1100" dirty="0"/>
              <a:t> de </a:t>
            </a:r>
            <a:r>
              <a:rPr lang="en-US" sz="1100" dirty="0" err="1"/>
              <a:t>construire</a:t>
            </a:r>
            <a:r>
              <a:rPr lang="en-US" sz="1100" dirty="0"/>
              <a:t> </a:t>
            </a:r>
            <a:r>
              <a:rPr lang="en-US" sz="1100" dirty="0" err="1"/>
              <a:t>nr</a:t>
            </a:r>
            <a:r>
              <a:rPr lang="en-US" sz="1100" dirty="0"/>
              <a:t> 25/04.06.2015 – </a:t>
            </a:r>
            <a:r>
              <a:rPr lang="en-US" sz="1100" dirty="0" err="1"/>
              <a:t>Primaria</a:t>
            </a:r>
            <a:r>
              <a:rPr lang="en-US" sz="1100" dirty="0"/>
              <a:t> </a:t>
            </a:r>
            <a:r>
              <a:rPr lang="en-US" sz="1100" dirty="0" err="1"/>
              <a:t>Isalnita</a:t>
            </a:r>
            <a:r>
              <a:rPr lang="en-US" sz="1100" dirty="0"/>
              <a:t>.</a:t>
            </a:r>
          </a:p>
          <a:p>
            <a:r>
              <a:rPr lang="en-US" sz="1100" dirty="0" err="1"/>
              <a:t>Proces</a:t>
            </a:r>
            <a:r>
              <a:rPr lang="en-US" sz="1100" dirty="0"/>
              <a:t> verbal de </a:t>
            </a:r>
            <a:r>
              <a:rPr lang="en-US" sz="1100" dirty="0" err="1"/>
              <a:t>receptie</a:t>
            </a:r>
            <a:r>
              <a:rPr lang="en-US" sz="1100" dirty="0"/>
              <a:t> la </a:t>
            </a:r>
            <a:r>
              <a:rPr lang="en-US" sz="1100" dirty="0" err="1"/>
              <a:t>terminarea</a:t>
            </a:r>
            <a:r>
              <a:rPr lang="en-US" sz="1100" dirty="0"/>
              <a:t> </a:t>
            </a:r>
            <a:r>
              <a:rPr lang="en-US" sz="1100" dirty="0" err="1"/>
              <a:t>lucrarilor</a:t>
            </a:r>
            <a:r>
              <a:rPr lang="en-US" sz="1100" dirty="0"/>
              <a:t> din 04.09.2015;</a:t>
            </a:r>
          </a:p>
          <a:p>
            <a:r>
              <a:rPr lang="en-US" sz="1100" dirty="0" err="1"/>
              <a:t>Certificat</a:t>
            </a:r>
            <a:r>
              <a:rPr lang="en-US" sz="1100" dirty="0"/>
              <a:t> de </a:t>
            </a:r>
            <a:r>
              <a:rPr lang="en-US" sz="1100" dirty="0" err="1"/>
              <a:t>inregistrare</a:t>
            </a:r>
            <a:r>
              <a:rPr lang="en-US" sz="1100" dirty="0"/>
              <a:t> cu certificate </a:t>
            </a:r>
            <a:r>
              <a:rPr lang="en-US" sz="1100" dirty="0" err="1"/>
              <a:t>constatator</a:t>
            </a:r>
            <a:r>
              <a:rPr lang="en-US" sz="1100" dirty="0"/>
              <a:t> CUI 18218580/2005-RC de </a:t>
            </a:r>
            <a:r>
              <a:rPr lang="en-US" sz="1100" dirty="0" err="1"/>
              <a:t>langa</a:t>
            </a:r>
            <a:r>
              <a:rPr lang="en-US" sz="1100" dirty="0"/>
              <a:t> </a:t>
            </a:r>
            <a:r>
              <a:rPr lang="en-US" sz="1100" dirty="0" err="1"/>
              <a:t>Tribunalul</a:t>
            </a:r>
            <a:r>
              <a:rPr lang="en-US" sz="1100" dirty="0"/>
              <a:t> Bucuresti;</a:t>
            </a:r>
          </a:p>
          <a:p>
            <a:r>
              <a:rPr lang="en-US" sz="1100" dirty="0"/>
              <a:t>Contract de </a:t>
            </a:r>
            <a:r>
              <a:rPr lang="en-US" sz="1100" dirty="0" err="1"/>
              <a:t>vanzare</a:t>
            </a:r>
            <a:r>
              <a:rPr lang="en-US" sz="1100" dirty="0"/>
              <a:t> –</a:t>
            </a:r>
            <a:r>
              <a:rPr lang="en-US" sz="1100" dirty="0" err="1"/>
              <a:t>cumparare</a:t>
            </a:r>
            <a:r>
              <a:rPr lang="en-US" sz="1100" dirty="0"/>
              <a:t> de </a:t>
            </a:r>
            <a:r>
              <a:rPr lang="en-US" sz="1100" dirty="0" err="1"/>
              <a:t>energie</a:t>
            </a:r>
            <a:r>
              <a:rPr lang="en-US" sz="1100" dirty="0"/>
              <a:t> </a:t>
            </a:r>
            <a:r>
              <a:rPr lang="en-US" sz="1100" dirty="0" err="1"/>
              <a:t>electrica</a:t>
            </a:r>
            <a:r>
              <a:rPr lang="en-US" sz="1100" dirty="0"/>
              <a:t> </a:t>
            </a:r>
            <a:r>
              <a:rPr lang="en-US" sz="1100" dirty="0" err="1"/>
              <a:t>nr</a:t>
            </a:r>
            <a:r>
              <a:rPr lang="en-US" sz="1100" dirty="0"/>
              <a:t>. C186/10.02.2014 S.C. ENERGY DISTRIBUTION SERVICES S.R.L.</a:t>
            </a:r>
          </a:p>
          <a:p>
            <a:r>
              <a:rPr lang="en-US" sz="1100" dirty="0" err="1"/>
              <a:t>Autorizatie</a:t>
            </a:r>
            <a:r>
              <a:rPr lang="en-US" sz="1100" dirty="0"/>
              <a:t> de Securitate  la </a:t>
            </a:r>
            <a:r>
              <a:rPr lang="en-US" sz="1100" dirty="0" err="1"/>
              <a:t>incendiu</a:t>
            </a:r>
            <a:r>
              <a:rPr lang="en-US" sz="1100" dirty="0"/>
              <a:t> </a:t>
            </a:r>
            <a:r>
              <a:rPr lang="en-US" sz="1100" dirty="0" err="1"/>
              <a:t>nr</a:t>
            </a:r>
            <a:r>
              <a:rPr lang="en-US" sz="1100" dirty="0"/>
              <a:t> 475/15/SU-DJ din 24.09.2015 –ISU </a:t>
            </a:r>
            <a:r>
              <a:rPr lang="en-US" sz="1100" dirty="0" err="1"/>
              <a:t>Oltenia</a:t>
            </a:r>
            <a:r>
              <a:rPr lang="en-US" sz="1100" dirty="0"/>
              <a:t> al </a:t>
            </a:r>
            <a:r>
              <a:rPr lang="en-US" sz="1100" dirty="0" err="1"/>
              <a:t>Judetului</a:t>
            </a:r>
            <a:r>
              <a:rPr lang="en-US" sz="1100" dirty="0"/>
              <a:t> </a:t>
            </a:r>
            <a:r>
              <a:rPr lang="en-US" sz="1100" dirty="0" err="1"/>
              <a:t>Dolj</a:t>
            </a:r>
            <a:r>
              <a:rPr lang="en-US" sz="1100" dirty="0"/>
              <a:t>.</a:t>
            </a:r>
          </a:p>
          <a:p>
            <a:r>
              <a:rPr lang="en-US" sz="1100" dirty="0" err="1"/>
              <a:t>Fisa</a:t>
            </a:r>
            <a:r>
              <a:rPr lang="en-US" sz="1100" dirty="0"/>
              <a:t> cu date de Securitate </a:t>
            </a:r>
            <a:r>
              <a:rPr lang="en-US" sz="1100" dirty="0" err="1"/>
              <a:t>pentru</a:t>
            </a:r>
            <a:r>
              <a:rPr lang="en-US" sz="1100" dirty="0"/>
              <a:t> </a:t>
            </a:r>
            <a:r>
              <a:rPr lang="en-US" sz="1100" dirty="0" err="1"/>
              <a:t>produsele</a:t>
            </a:r>
            <a:r>
              <a:rPr lang="en-US" sz="1100" dirty="0"/>
              <a:t> </a:t>
            </a:r>
            <a:r>
              <a:rPr lang="en-US" sz="1100" dirty="0" err="1"/>
              <a:t>prezente</a:t>
            </a:r>
            <a:r>
              <a:rPr lang="en-US" sz="1100" dirty="0"/>
              <a:t> </a:t>
            </a:r>
            <a:r>
              <a:rPr lang="en-US" sz="1100" dirty="0" err="1"/>
              <a:t>pe</a:t>
            </a:r>
            <a:r>
              <a:rPr lang="en-US" sz="1100" dirty="0"/>
              <a:t> </a:t>
            </a:r>
            <a:r>
              <a:rPr lang="en-US" sz="1100" dirty="0" err="1"/>
              <a:t>amplasament</a:t>
            </a:r>
            <a:r>
              <a:rPr lang="en-US" sz="1100" dirty="0"/>
              <a:t> </a:t>
            </a:r>
          </a:p>
          <a:p>
            <a:endParaRPr lang="en-US" dirty="0"/>
          </a:p>
          <a:p>
            <a:endParaRPr lang="en-US" dirty="0"/>
          </a:p>
        </p:txBody>
      </p:sp>
      <p:sp>
        <p:nvSpPr>
          <p:cNvPr id="3" name="Titlu 2"/>
          <p:cNvSpPr>
            <a:spLocks noGrp="1"/>
          </p:cNvSpPr>
          <p:nvPr>
            <p:ph type="title"/>
          </p:nvPr>
        </p:nvSpPr>
        <p:spPr/>
        <p:txBody>
          <a:bodyPr/>
          <a:lstStyle/>
          <a:p>
            <a:r>
              <a:rPr lang="es-ES" dirty="0"/>
              <a:t>…..un </a:t>
            </a:r>
            <a:r>
              <a:rPr lang="es-ES" dirty="0" err="1"/>
              <a:t>amplasament</a:t>
            </a:r>
            <a:r>
              <a:rPr lang="es-ES" dirty="0"/>
              <a:t> de nivel inferior </a:t>
            </a:r>
            <a:r>
              <a:rPr lang="es-ES" dirty="0" err="1"/>
              <a:t>care</a:t>
            </a:r>
            <a:r>
              <a:rPr lang="es-ES" dirty="0"/>
              <a:t> devine </a:t>
            </a:r>
            <a:r>
              <a:rPr lang="es-ES" dirty="0" err="1"/>
              <a:t>amplasament</a:t>
            </a:r>
            <a:r>
              <a:rPr lang="es-ES" dirty="0"/>
              <a:t>  de nivel superior</a:t>
            </a:r>
            <a:endParaRPr lang="en-US" dirty="0"/>
          </a:p>
        </p:txBody>
      </p:sp>
      <p:sp>
        <p:nvSpPr>
          <p:cNvPr id="4" name="Substituent număr diapozitiv 3"/>
          <p:cNvSpPr>
            <a:spLocks noGrp="1"/>
          </p:cNvSpPr>
          <p:nvPr>
            <p:ph type="sldNum" sz="quarter" idx="4"/>
          </p:nvPr>
        </p:nvSpPr>
        <p:spPr/>
        <p:txBody>
          <a:bodyPr/>
          <a:lstStyle/>
          <a:p>
            <a:pPr>
              <a:defRPr/>
            </a:pPr>
            <a:r>
              <a:rPr lang="en-GB" smtClean="0"/>
              <a:t> </a:t>
            </a:r>
            <a:fld id="{A8158DD3-3AB0-A847-8F72-FCC7221D7BC2}" type="slidenum">
              <a:rPr lang="en-GB" smtClean="0"/>
              <a:pPr>
                <a:defRPr/>
              </a:pPr>
              <a:t>10</a:t>
            </a:fld>
            <a:r>
              <a:rPr lang="en-GB" smtClean="0"/>
              <a:t> |</a:t>
            </a:r>
            <a:endParaRPr lang="en-GB" dirty="0"/>
          </a:p>
        </p:txBody>
      </p:sp>
      <p:sp>
        <p:nvSpPr>
          <p:cNvPr id="5" name="Substituent subsol 4"/>
          <p:cNvSpPr>
            <a:spLocks noGrp="1"/>
          </p:cNvSpPr>
          <p:nvPr>
            <p:ph type="ftr" sz="quarter" idx="3"/>
          </p:nvPr>
        </p:nvSpPr>
        <p:spPr/>
        <p:txBody>
          <a:bodyPr/>
          <a:lstStyle/>
          <a:p>
            <a:pPr>
              <a:defRPr/>
            </a:pPr>
            <a:r>
              <a:rPr lang="en-GB" smtClean="0"/>
              <a:t>Borealis L.A.T</a:t>
            </a:r>
            <a:endParaRPr lang="en-GB" dirty="0"/>
          </a:p>
        </p:txBody>
      </p:sp>
    </p:spTree>
    <p:extLst>
      <p:ext uri="{BB962C8B-B14F-4D97-AF65-F5344CB8AC3E}">
        <p14:creationId xmlns:p14="http://schemas.microsoft.com/office/powerpoint/2010/main" val="2693982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text 1"/>
          <p:cNvSpPr>
            <a:spLocks noGrp="1"/>
          </p:cNvSpPr>
          <p:nvPr>
            <p:ph type="body" sz="quarter" idx="13"/>
          </p:nvPr>
        </p:nvSpPr>
        <p:spPr/>
        <p:txBody>
          <a:bodyPr/>
          <a:lstStyle/>
          <a:p>
            <a:r>
              <a:rPr lang="en-US" sz="1600" b="1" dirty="0" err="1"/>
              <a:t>Pentru</a:t>
            </a:r>
            <a:r>
              <a:rPr lang="en-US" sz="1600" b="1" dirty="0"/>
              <a:t> </a:t>
            </a:r>
            <a:r>
              <a:rPr lang="en-US" sz="1600" b="1" dirty="0" smtClean="0"/>
              <a:t>C8 </a:t>
            </a:r>
            <a:r>
              <a:rPr lang="en-US" sz="1600" b="1" dirty="0"/>
              <a:t>a </a:t>
            </a:r>
            <a:r>
              <a:rPr lang="en-US" sz="1600" b="1" dirty="0" err="1"/>
              <a:t>fost</a:t>
            </a:r>
            <a:r>
              <a:rPr lang="en-US" sz="1600" b="1" dirty="0"/>
              <a:t> </a:t>
            </a:r>
            <a:r>
              <a:rPr lang="en-US" sz="1600" b="1" dirty="0" err="1"/>
              <a:t>obtinuta</a:t>
            </a:r>
            <a:r>
              <a:rPr lang="en-US" sz="1600" b="1" dirty="0"/>
              <a:t> </a:t>
            </a:r>
            <a:r>
              <a:rPr lang="en-US" sz="1600" b="1" dirty="0" err="1"/>
              <a:t>autorizatia</a:t>
            </a:r>
            <a:r>
              <a:rPr lang="en-US" sz="1600" b="1" dirty="0"/>
              <a:t> de </a:t>
            </a:r>
            <a:r>
              <a:rPr lang="en-US" sz="1600" b="1" dirty="0" err="1"/>
              <a:t>mediu</a:t>
            </a:r>
            <a:r>
              <a:rPr lang="en-US" sz="1600" b="1" dirty="0"/>
              <a:t> </a:t>
            </a:r>
            <a:r>
              <a:rPr lang="en-US" sz="1600" b="1" dirty="0" smtClean="0"/>
              <a:t>nr.130/03.12.2015 </a:t>
            </a:r>
            <a:r>
              <a:rPr lang="en-US" sz="1600" b="1" dirty="0" err="1" smtClean="0"/>
              <a:t>revizuita</a:t>
            </a:r>
            <a:r>
              <a:rPr lang="en-US" sz="1600" b="1" dirty="0" smtClean="0"/>
              <a:t> in data de 18.05.2016</a:t>
            </a:r>
          </a:p>
          <a:p>
            <a:r>
              <a:rPr lang="en-US" sz="1100" dirty="0" err="1" smtClean="0"/>
              <a:t>Documentatia</a:t>
            </a:r>
            <a:r>
              <a:rPr lang="en-US" sz="1100" dirty="0" smtClean="0"/>
              <a:t> </a:t>
            </a:r>
            <a:r>
              <a:rPr lang="en-US" sz="1100" dirty="0" err="1" smtClean="0"/>
              <a:t>contine</a:t>
            </a:r>
            <a:r>
              <a:rPr lang="en-US" sz="1100" dirty="0" smtClean="0"/>
              <a:t>:</a:t>
            </a:r>
          </a:p>
          <a:p>
            <a:r>
              <a:rPr lang="en-US" sz="1100" dirty="0" err="1" smtClean="0"/>
              <a:t>Fisa</a:t>
            </a:r>
            <a:r>
              <a:rPr lang="en-US" sz="1100" dirty="0" smtClean="0"/>
              <a:t> </a:t>
            </a:r>
            <a:r>
              <a:rPr lang="en-US" sz="1100" dirty="0"/>
              <a:t>de </a:t>
            </a:r>
            <a:r>
              <a:rPr lang="en-US" sz="1100" dirty="0" err="1"/>
              <a:t>prezentare</a:t>
            </a:r>
            <a:r>
              <a:rPr lang="en-US" sz="1100" dirty="0"/>
              <a:t> </a:t>
            </a:r>
            <a:r>
              <a:rPr lang="en-US" sz="1100" dirty="0" err="1"/>
              <a:t>si</a:t>
            </a:r>
            <a:r>
              <a:rPr lang="en-US" sz="1100" dirty="0"/>
              <a:t> </a:t>
            </a:r>
            <a:r>
              <a:rPr lang="en-US" sz="1100" dirty="0" err="1"/>
              <a:t>declaratie</a:t>
            </a:r>
            <a:r>
              <a:rPr lang="en-US" sz="1100" dirty="0"/>
              <a:t> : </a:t>
            </a:r>
            <a:r>
              <a:rPr lang="en-US" sz="1100" dirty="0" err="1"/>
              <a:t>Dovada</a:t>
            </a:r>
            <a:r>
              <a:rPr lang="en-US" sz="1100" dirty="0"/>
              <a:t> </a:t>
            </a:r>
            <a:r>
              <a:rPr lang="en-US" sz="1100" dirty="0" err="1"/>
              <a:t>anunt</a:t>
            </a:r>
            <a:r>
              <a:rPr lang="en-US" sz="1100" dirty="0"/>
              <a:t> public , </a:t>
            </a:r>
            <a:r>
              <a:rPr lang="en-US" sz="1100" dirty="0" err="1"/>
              <a:t>dovada</a:t>
            </a:r>
            <a:r>
              <a:rPr lang="en-US" sz="1100" dirty="0"/>
              <a:t> </a:t>
            </a:r>
            <a:r>
              <a:rPr lang="en-US" sz="1100" dirty="0" err="1"/>
              <a:t>plata</a:t>
            </a:r>
            <a:r>
              <a:rPr lang="en-US" sz="1100" dirty="0"/>
              <a:t> </a:t>
            </a:r>
            <a:r>
              <a:rPr lang="en-US" sz="1100" smtClean="0"/>
              <a:t>tarif;</a:t>
            </a:r>
            <a:endParaRPr lang="en-US" sz="1100" dirty="0"/>
          </a:p>
          <a:p>
            <a:r>
              <a:rPr lang="en-US" sz="1100" dirty="0" err="1"/>
              <a:t>Notificarea</a:t>
            </a:r>
            <a:r>
              <a:rPr lang="en-US" sz="1100" dirty="0"/>
              <a:t> de </a:t>
            </a:r>
            <a:r>
              <a:rPr lang="en-US" sz="1100" dirty="0" err="1"/>
              <a:t>activitate</a:t>
            </a:r>
            <a:r>
              <a:rPr lang="en-US" sz="1100" dirty="0"/>
              <a:t> </a:t>
            </a:r>
            <a:r>
              <a:rPr lang="en-US" sz="1100" dirty="0" smtClean="0"/>
              <a:t>nr.725/06.05, </a:t>
            </a:r>
            <a:r>
              <a:rPr lang="en-US" sz="1100" dirty="0" err="1"/>
              <a:t>depuse</a:t>
            </a:r>
            <a:r>
              <a:rPr lang="en-US" sz="1100" dirty="0"/>
              <a:t> la APM </a:t>
            </a:r>
            <a:r>
              <a:rPr lang="en-US" sz="1100" dirty="0" err="1"/>
              <a:t>Dolj</a:t>
            </a:r>
            <a:r>
              <a:rPr lang="en-US" sz="1100" dirty="0"/>
              <a:t> cu </a:t>
            </a:r>
            <a:r>
              <a:rPr lang="en-US" sz="1100" dirty="0" err="1"/>
              <a:t>nr</a:t>
            </a:r>
            <a:r>
              <a:rPr lang="en-US" sz="1100" dirty="0"/>
              <a:t>. </a:t>
            </a:r>
            <a:r>
              <a:rPr lang="en-US" sz="1100" dirty="0" smtClean="0"/>
              <a:t>5177/06.05.2016, conf. </a:t>
            </a:r>
            <a:r>
              <a:rPr lang="en-US" sz="1100" dirty="0" err="1" smtClean="0"/>
              <a:t>Legii</a:t>
            </a:r>
            <a:r>
              <a:rPr lang="en-US" sz="1100" dirty="0" smtClean="0"/>
              <a:t> 59/2016;</a:t>
            </a:r>
            <a:endParaRPr lang="en-US" sz="1100" dirty="0"/>
          </a:p>
          <a:p>
            <a:r>
              <a:rPr lang="en-US" sz="1100" dirty="0" err="1" smtClean="0"/>
              <a:t>Politica</a:t>
            </a:r>
            <a:r>
              <a:rPr lang="en-US" sz="1100" dirty="0" smtClean="0"/>
              <a:t> </a:t>
            </a:r>
            <a:r>
              <a:rPr lang="en-US" sz="1100" dirty="0"/>
              <a:t>de </a:t>
            </a:r>
            <a:r>
              <a:rPr lang="en-US" sz="1100" dirty="0" err="1"/>
              <a:t>Prevenire</a:t>
            </a:r>
            <a:r>
              <a:rPr lang="en-US" sz="1100" dirty="0"/>
              <a:t> a </a:t>
            </a:r>
            <a:r>
              <a:rPr lang="en-US" sz="1100" dirty="0" err="1"/>
              <a:t>Accidentelor</a:t>
            </a:r>
            <a:r>
              <a:rPr lang="en-US" sz="1100" dirty="0"/>
              <a:t>  </a:t>
            </a:r>
            <a:r>
              <a:rPr lang="en-US" sz="1100" dirty="0" err="1"/>
              <a:t>Majore</a:t>
            </a:r>
            <a:r>
              <a:rPr lang="en-US" sz="1100" dirty="0"/>
              <a:t> , </a:t>
            </a:r>
            <a:r>
              <a:rPr lang="en-US" sz="1100" dirty="0" err="1"/>
              <a:t>depusa</a:t>
            </a:r>
            <a:r>
              <a:rPr lang="en-US" sz="1100" dirty="0"/>
              <a:t> la APM </a:t>
            </a:r>
            <a:r>
              <a:rPr lang="en-US" sz="1100" dirty="0" err="1"/>
              <a:t>Dolj</a:t>
            </a:r>
            <a:r>
              <a:rPr lang="en-US" sz="1100" dirty="0"/>
              <a:t> cu </a:t>
            </a:r>
            <a:r>
              <a:rPr lang="en-US" sz="1100" dirty="0" err="1"/>
              <a:t>nr</a:t>
            </a:r>
            <a:r>
              <a:rPr lang="en-US" sz="1100" dirty="0"/>
              <a:t>. 10587 din  15.10.2015;</a:t>
            </a:r>
          </a:p>
          <a:p>
            <a:r>
              <a:rPr lang="en-US" sz="1100" dirty="0"/>
              <a:t>Nota de </a:t>
            </a:r>
            <a:r>
              <a:rPr lang="en-US" sz="1100" dirty="0" err="1"/>
              <a:t>evaluare</a:t>
            </a:r>
            <a:r>
              <a:rPr lang="en-US" sz="1100" dirty="0"/>
              <a:t> </a:t>
            </a:r>
            <a:r>
              <a:rPr lang="en-US" sz="1100" dirty="0" err="1"/>
              <a:t>nr</a:t>
            </a:r>
            <a:r>
              <a:rPr lang="en-US" sz="1100" dirty="0"/>
              <a:t>. </a:t>
            </a:r>
            <a:r>
              <a:rPr lang="en-US" sz="1100" dirty="0" smtClean="0"/>
              <a:t>4592/10.05.2016,  </a:t>
            </a:r>
            <a:r>
              <a:rPr lang="en-US" sz="1100" dirty="0" err="1"/>
              <a:t>intocmita</a:t>
            </a:r>
            <a:r>
              <a:rPr lang="en-US" sz="1100" dirty="0"/>
              <a:t> cu </a:t>
            </a:r>
            <a:r>
              <a:rPr lang="en-US" sz="1100" dirty="0" err="1"/>
              <a:t>ocazia</a:t>
            </a:r>
            <a:r>
              <a:rPr lang="en-US" sz="1100" dirty="0"/>
              <a:t> </a:t>
            </a:r>
            <a:r>
              <a:rPr lang="en-US" sz="1100" dirty="0" err="1"/>
              <a:t>verificarii</a:t>
            </a:r>
            <a:r>
              <a:rPr lang="en-US" sz="1100" dirty="0"/>
              <a:t> </a:t>
            </a:r>
            <a:r>
              <a:rPr lang="en-US" sz="1100" dirty="0" err="1"/>
              <a:t>amplasamentului</a:t>
            </a:r>
            <a:r>
              <a:rPr lang="en-US" sz="1100" dirty="0"/>
              <a:t>;</a:t>
            </a:r>
          </a:p>
          <a:p>
            <a:r>
              <a:rPr lang="en-US" sz="1100" dirty="0" err="1" smtClean="0"/>
              <a:t>Decizia</a:t>
            </a:r>
            <a:r>
              <a:rPr lang="en-US" sz="1100" dirty="0" smtClean="0"/>
              <a:t> </a:t>
            </a:r>
            <a:r>
              <a:rPr lang="en-US" sz="1100" dirty="0" err="1"/>
              <a:t>etapei</a:t>
            </a:r>
            <a:r>
              <a:rPr lang="en-US" sz="1100" dirty="0"/>
              <a:t> de </a:t>
            </a:r>
            <a:r>
              <a:rPr lang="en-US" sz="1100" dirty="0" err="1"/>
              <a:t>incadrare</a:t>
            </a:r>
            <a:r>
              <a:rPr lang="en-US" sz="1100" dirty="0"/>
              <a:t> </a:t>
            </a:r>
            <a:r>
              <a:rPr lang="en-US" sz="1100" dirty="0" err="1"/>
              <a:t>nr</a:t>
            </a:r>
            <a:r>
              <a:rPr lang="en-US" sz="1100" dirty="0"/>
              <a:t>. </a:t>
            </a:r>
            <a:r>
              <a:rPr lang="en-US" sz="1100" dirty="0" smtClean="0"/>
              <a:t>1376/14.03.2016;</a:t>
            </a:r>
          </a:p>
          <a:p>
            <a:r>
              <a:rPr lang="en-US" sz="1100" dirty="0" smtClean="0"/>
              <a:t>Nota de </a:t>
            </a:r>
            <a:r>
              <a:rPr lang="en-US" sz="1100" dirty="0" err="1" smtClean="0"/>
              <a:t>constatare</a:t>
            </a:r>
            <a:r>
              <a:rPr lang="en-US" sz="1100" dirty="0" smtClean="0"/>
              <a:t> nr.71/04.04.2016 </a:t>
            </a:r>
            <a:r>
              <a:rPr lang="en-US" sz="1100" dirty="0" err="1" smtClean="0"/>
              <a:t>intocmita</a:t>
            </a:r>
            <a:r>
              <a:rPr lang="en-US" sz="1100" dirty="0" smtClean="0"/>
              <a:t> la </a:t>
            </a:r>
            <a:r>
              <a:rPr lang="en-US" sz="1100" dirty="0" err="1" smtClean="0"/>
              <a:t>finalizarea</a:t>
            </a:r>
            <a:r>
              <a:rPr lang="en-US" sz="1100" dirty="0" smtClean="0"/>
              <a:t> </a:t>
            </a:r>
            <a:r>
              <a:rPr lang="en-US" sz="1100" dirty="0" err="1" smtClean="0"/>
              <a:t>lucrarilor</a:t>
            </a:r>
            <a:r>
              <a:rPr lang="en-US" sz="1100" dirty="0" smtClean="0"/>
              <a:t> de </a:t>
            </a:r>
            <a:r>
              <a:rPr lang="en-US" sz="1100" dirty="0" err="1" smtClean="0"/>
              <a:t>investitii</a:t>
            </a:r>
            <a:r>
              <a:rPr lang="en-US" sz="1100" dirty="0" smtClean="0"/>
              <a:t> de </a:t>
            </a:r>
            <a:r>
              <a:rPr lang="en-US" sz="1100" dirty="0" err="1" smtClean="0"/>
              <a:t>catre</a:t>
            </a:r>
            <a:r>
              <a:rPr lang="en-US" sz="1100" dirty="0" smtClean="0"/>
              <a:t> CJ </a:t>
            </a:r>
            <a:r>
              <a:rPr lang="en-US" sz="1100" dirty="0" err="1" smtClean="0"/>
              <a:t>Dolj</a:t>
            </a:r>
            <a:r>
              <a:rPr lang="en-US" sz="1100" dirty="0" smtClean="0"/>
              <a:t> al GNM</a:t>
            </a:r>
          </a:p>
          <a:p>
            <a:r>
              <a:rPr lang="en-US" sz="1100" dirty="0" err="1" smtClean="0"/>
              <a:t>Autorizatie</a:t>
            </a:r>
            <a:r>
              <a:rPr lang="en-US" sz="1100" dirty="0" smtClean="0"/>
              <a:t> de </a:t>
            </a:r>
            <a:r>
              <a:rPr lang="en-US" sz="1100" dirty="0" err="1" smtClean="0"/>
              <a:t>mediu</a:t>
            </a:r>
            <a:r>
              <a:rPr lang="en-US" sz="1100" dirty="0" smtClean="0"/>
              <a:t> </a:t>
            </a:r>
            <a:r>
              <a:rPr lang="en-US" sz="1100" dirty="0" err="1" smtClean="0"/>
              <a:t>nr</a:t>
            </a:r>
            <a:r>
              <a:rPr lang="en-US" sz="1100" dirty="0" smtClean="0"/>
              <a:t>. 130/13.12.2015</a:t>
            </a:r>
            <a:endParaRPr lang="en-US" sz="1100" dirty="0"/>
          </a:p>
          <a:p>
            <a:r>
              <a:rPr lang="en-US" sz="1100" dirty="0"/>
              <a:t>Si </a:t>
            </a:r>
            <a:r>
              <a:rPr lang="en-US" sz="1100" dirty="0" err="1"/>
              <a:t>urmatoarele</a:t>
            </a:r>
            <a:r>
              <a:rPr lang="en-US" sz="1100" dirty="0"/>
              <a:t> </a:t>
            </a:r>
            <a:r>
              <a:rPr lang="en-US" sz="1100" dirty="0" err="1"/>
              <a:t>acte</a:t>
            </a:r>
            <a:r>
              <a:rPr lang="en-US" sz="1100" dirty="0"/>
              <a:t> de </a:t>
            </a:r>
            <a:r>
              <a:rPr lang="en-US" sz="1100" dirty="0" err="1"/>
              <a:t>reglementare</a:t>
            </a:r>
            <a:r>
              <a:rPr lang="en-US" sz="1100" dirty="0"/>
              <a:t> </a:t>
            </a:r>
            <a:r>
              <a:rPr lang="en-US" sz="1100" dirty="0" err="1"/>
              <a:t>emise</a:t>
            </a:r>
            <a:r>
              <a:rPr lang="en-US" sz="1100" dirty="0"/>
              <a:t> de </a:t>
            </a:r>
            <a:r>
              <a:rPr lang="en-US" sz="1100" dirty="0" err="1"/>
              <a:t>alte</a:t>
            </a:r>
            <a:r>
              <a:rPr lang="en-US" sz="1100" dirty="0"/>
              <a:t> </a:t>
            </a:r>
            <a:r>
              <a:rPr lang="en-US" sz="1100" dirty="0" err="1"/>
              <a:t>autoritati</a:t>
            </a:r>
            <a:r>
              <a:rPr lang="en-US" sz="1100" dirty="0"/>
              <a:t>:</a:t>
            </a:r>
          </a:p>
          <a:p>
            <a:r>
              <a:rPr lang="en-US" sz="1100" dirty="0"/>
              <a:t>Act de </a:t>
            </a:r>
            <a:r>
              <a:rPr lang="en-US" sz="1100" dirty="0" err="1"/>
              <a:t>spatiu</a:t>
            </a:r>
            <a:r>
              <a:rPr lang="en-US" sz="1100" dirty="0"/>
              <a:t>: Contract de </a:t>
            </a:r>
            <a:r>
              <a:rPr lang="en-US" sz="1100" dirty="0" err="1"/>
              <a:t>vanzare</a:t>
            </a:r>
            <a:r>
              <a:rPr lang="en-US" sz="1100" dirty="0"/>
              <a:t> </a:t>
            </a:r>
            <a:r>
              <a:rPr lang="en-US" sz="1100" dirty="0" err="1"/>
              <a:t>cumparare</a:t>
            </a:r>
            <a:r>
              <a:rPr lang="en-US" sz="1100" dirty="0"/>
              <a:t> </a:t>
            </a:r>
            <a:r>
              <a:rPr lang="en-US" sz="1100" dirty="0" err="1"/>
              <a:t>autentificat</a:t>
            </a:r>
            <a:r>
              <a:rPr lang="en-US" sz="1100" dirty="0"/>
              <a:t> cu </a:t>
            </a:r>
            <a:r>
              <a:rPr lang="en-US" sz="1100" dirty="0" err="1"/>
              <a:t>nr</a:t>
            </a:r>
            <a:r>
              <a:rPr lang="en-US" sz="1100" dirty="0"/>
              <a:t>. 915/02.06.2015 OMV </a:t>
            </a:r>
            <a:r>
              <a:rPr lang="en-US" sz="1100" dirty="0" err="1"/>
              <a:t>Petrom</a:t>
            </a:r>
            <a:r>
              <a:rPr lang="en-US" sz="1100" dirty="0"/>
              <a:t>;</a:t>
            </a:r>
          </a:p>
          <a:p>
            <a:r>
              <a:rPr lang="en-US" sz="1100" dirty="0" err="1"/>
              <a:t>Autorizatie</a:t>
            </a:r>
            <a:r>
              <a:rPr lang="en-US" sz="1100" dirty="0"/>
              <a:t> de </a:t>
            </a:r>
            <a:r>
              <a:rPr lang="en-US" sz="1100" dirty="0" err="1"/>
              <a:t>construire</a:t>
            </a:r>
            <a:r>
              <a:rPr lang="en-US" sz="1100" dirty="0"/>
              <a:t> </a:t>
            </a:r>
            <a:r>
              <a:rPr lang="en-US" sz="1100" dirty="0" err="1"/>
              <a:t>nr</a:t>
            </a:r>
            <a:r>
              <a:rPr lang="en-US" sz="1100" dirty="0"/>
              <a:t> 25/04.06.2015 – </a:t>
            </a:r>
            <a:r>
              <a:rPr lang="en-US" sz="1100" dirty="0" err="1"/>
              <a:t>Primaria</a:t>
            </a:r>
            <a:r>
              <a:rPr lang="en-US" sz="1100" dirty="0"/>
              <a:t> </a:t>
            </a:r>
            <a:r>
              <a:rPr lang="en-US" sz="1100" dirty="0" err="1"/>
              <a:t>Isalnita</a:t>
            </a:r>
            <a:r>
              <a:rPr lang="en-US" sz="1100" dirty="0"/>
              <a:t>.</a:t>
            </a:r>
          </a:p>
          <a:p>
            <a:r>
              <a:rPr lang="en-US" sz="1100" dirty="0" err="1"/>
              <a:t>Proces</a:t>
            </a:r>
            <a:r>
              <a:rPr lang="en-US" sz="1100" dirty="0"/>
              <a:t> verbal de </a:t>
            </a:r>
            <a:r>
              <a:rPr lang="en-US" sz="1100" dirty="0" err="1"/>
              <a:t>receptie</a:t>
            </a:r>
            <a:r>
              <a:rPr lang="en-US" sz="1100" dirty="0"/>
              <a:t> la </a:t>
            </a:r>
            <a:r>
              <a:rPr lang="en-US" sz="1100" dirty="0" err="1"/>
              <a:t>terminarea</a:t>
            </a:r>
            <a:r>
              <a:rPr lang="en-US" sz="1100" dirty="0"/>
              <a:t> </a:t>
            </a:r>
            <a:r>
              <a:rPr lang="en-US" sz="1100" dirty="0" err="1"/>
              <a:t>lucrarilor</a:t>
            </a:r>
            <a:r>
              <a:rPr lang="en-US" sz="1100" dirty="0"/>
              <a:t> din 04.09.2015;</a:t>
            </a:r>
          </a:p>
          <a:p>
            <a:r>
              <a:rPr lang="en-US" sz="1100" dirty="0" err="1"/>
              <a:t>Certificat</a:t>
            </a:r>
            <a:r>
              <a:rPr lang="en-US" sz="1100" dirty="0"/>
              <a:t> de </a:t>
            </a:r>
            <a:r>
              <a:rPr lang="en-US" sz="1100" dirty="0" err="1"/>
              <a:t>inregistrare</a:t>
            </a:r>
            <a:r>
              <a:rPr lang="en-US" sz="1100" dirty="0"/>
              <a:t> cu certificate </a:t>
            </a:r>
            <a:r>
              <a:rPr lang="en-US" sz="1100" dirty="0" err="1"/>
              <a:t>constatator</a:t>
            </a:r>
            <a:r>
              <a:rPr lang="en-US" sz="1100" dirty="0"/>
              <a:t> CUI 18218580/2005-RC de </a:t>
            </a:r>
            <a:r>
              <a:rPr lang="en-US" sz="1100" dirty="0" err="1"/>
              <a:t>langa</a:t>
            </a:r>
            <a:r>
              <a:rPr lang="en-US" sz="1100" dirty="0"/>
              <a:t> </a:t>
            </a:r>
            <a:r>
              <a:rPr lang="en-US" sz="1100" dirty="0" err="1"/>
              <a:t>Tribunalul</a:t>
            </a:r>
            <a:r>
              <a:rPr lang="en-US" sz="1100" dirty="0"/>
              <a:t> Bucuresti;</a:t>
            </a:r>
          </a:p>
          <a:p>
            <a:r>
              <a:rPr lang="en-US" sz="1100" dirty="0"/>
              <a:t>Contract de </a:t>
            </a:r>
            <a:r>
              <a:rPr lang="en-US" sz="1100" dirty="0" err="1"/>
              <a:t>vanzare</a:t>
            </a:r>
            <a:r>
              <a:rPr lang="en-US" sz="1100" dirty="0"/>
              <a:t> –</a:t>
            </a:r>
            <a:r>
              <a:rPr lang="en-US" sz="1100" dirty="0" err="1"/>
              <a:t>cumparare</a:t>
            </a:r>
            <a:r>
              <a:rPr lang="en-US" sz="1100" dirty="0"/>
              <a:t> de </a:t>
            </a:r>
            <a:r>
              <a:rPr lang="en-US" sz="1100" dirty="0" err="1"/>
              <a:t>energie</a:t>
            </a:r>
            <a:r>
              <a:rPr lang="en-US" sz="1100" dirty="0"/>
              <a:t> </a:t>
            </a:r>
            <a:r>
              <a:rPr lang="en-US" sz="1100" dirty="0" err="1"/>
              <a:t>electrica</a:t>
            </a:r>
            <a:r>
              <a:rPr lang="en-US" sz="1100" dirty="0"/>
              <a:t> </a:t>
            </a:r>
            <a:r>
              <a:rPr lang="en-US" sz="1100" dirty="0" err="1"/>
              <a:t>nr</a:t>
            </a:r>
            <a:r>
              <a:rPr lang="en-US" sz="1100" dirty="0"/>
              <a:t>. C186/10.02.2014 S.C. ENERGY DISTRIBUTION SERVICES S.R.L.</a:t>
            </a:r>
          </a:p>
          <a:p>
            <a:r>
              <a:rPr lang="en-US" sz="1100" dirty="0" err="1"/>
              <a:t>Autorizatie</a:t>
            </a:r>
            <a:r>
              <a:rPr lang="en-US" sz="1100" dirty="0"/>
              <a:t> de Securitate  la </a:t>
            </a:r>
            <a:r>
              <a:rPr lang="en-US" sz="1100" dirty="0" err="1"/>
              <a:t>incendiu</a:t>
            </a:r>
            <a:r>
              <a:rPr lang="en-US" sz="1100" dirty="0"/>
              <a:t> </a:t>
            </a:r>
            <a:r>
              <a:rPr lang="en-US" sz="1100" dirty="0" err="1"/>
              <a:t>nr</a:t>
            </a:r>
            <a:r>
              <a:rPr lang="en-US" sz="1100" dirty="0"/>
              <a:t> 475/15/SU-DJ din 24.09.2015 –ISU </a:t>
            </a:r>
            <a:r>
              <a:rPr lang="en-US" sz="1100" dirty="0" err="1"/>
              <a:t>Oltenia</a:t>
            </a:r>
            <a:r>
              <a:rPr lang="en-US" sz="1100" dirty="0"/>
              <a:t> al </a:t>
            </a:r>
            <a:r>
              <a:rPr lang="en-US" sz="1100" dirty="0" err="1"/>
              <a:t>Judetului</a:t>
            </a:r>
            <a:r>
              <a:rPr lang="en-US" sz="1100" dirty="0"/>
              <a:t> </a:t>
            </a:r>
            <a:r>
              <a:rPr lang="en-US" sz="1100" dirty="0" err="1"/>
              <a:t>Dolj</a:t>
            </a:r>
            <a:r>
              <a:rPr lang="en-US" sz="1100" dirty="0"/>
              <a:t>.</a:t>
            </a:r>
          </a:p>
          <a:p>
            <a:r>
              <a:rPr lang="en-US" sz="1100" dirty="0" err="1"/>
              <a:t>Fisa</a:t>
            </a:r>
            <a:r>
              <a:rPr lang="en-US" sz="1100" dirty="0"/>
              <a:t> cu date de Securitate </a:t>
            </a:r>
            <a:r>
              <a:rPr lang="en-US" sz="1100" dirty="0" err="1"/>
              <a:t>pentru</a:t>
            </a:r>
            <a:r>
              <a:rPr lang="en-US" sz="1100" dirty="0"/>
              <a:t> </a:t>
            </a:r>
            <a:r>
              <a:rPr lang="en-US" sz="1100" dirty="0" err="1"/>
              <a:t>produsele</a:t>
            </a:r>
            <a:r>
              <a:rPr lang="en-US" sz="1100" dirty="0"/>
              <a:t> </a:t>
            </a:r>
            <a:r>
              <a:rPr lang="en-US" sz="1100" dirty="0" err="1"/>
              <a:t>prezente</a:t>
            </a:r>
            <a:r>
              <a:rPr lang="en-US" sz="1100" dirty="0"/>
              <a:t> </a:t>
            </a:r>
            <a:r>
              <a:rPr lang="en-US" sz="1100" dirty="0" err="1"/>
              <a:t>pe</a:t>
            </a:r>
            <a:r>
              <a:rPr lang="en-US" sz="1100" dirty="0"/>
              <a:t> </a:t>
            </a:r>
            <a:r>
              <a:rPr lang="en-US" sz="1100" dirty="0" err="1"/>
              <a:t>amplasament</a:t>
            </a:r>
            <a:r>
              <a:rPr lang="en-US" sz="1100" dirty="0"/>
              <a:t> </a:t>
            </a:r>
          </a:p>
          <a:p>
            <a:endParaRPr lang="en-US" dirty="0"/>
          </a:p>
          <a:p>
            <a:endParaRPr lang="en-US" dirty="0"/>
          </a:p>
        </p:txBody>
      </p:sp>
      <p:sp>
        <p:nvSpPr>
          <p:cNvPr id="3" name="Titlu 2"/>
          <p:cNvSpPr>
            <a:spLocks noGrp="1"/>
          </p:cNvSpPr>
          <p:nvPr>
            <p:ph type="title"/>
          </p:nvPr>
        </p:nvSpPr>
        <p:spPr/>
        <p:txBody>
          <a:bodyPr/>
          <a:lstStyle/>
          <a:p>
            <a:r>
              <a:rPr lang="es-ES" dirty="0"/>
              <a:t>…..un </a:t>
            </a:r>
            <a:r>
              <a:rPr lang="es-ES" dirty="0" err="1"/>
              <a:t>amplasament</a:t>
            </a:r>
            <a:r>
              <a:rPr lang="es-ES" dirty="0"/>
              <a:t> de nivel inferior </a:t>
            </a:r>
            <a:r>
              <a:rPr lang="es-ES" dirty="0" err="1"/>
              <a:t>care</a:t>
            </a:r>
            <a:r>
              <a:rPr lang="es-ES" dirty="0"/>
              <a:t> devine </a:t>
            </a:r>
            <a:r>
              <a:rPr lang="es-ES" dirty="0" err="1"/>
              <a:t>amplasament</a:t>
            </a:r>
            <a:r>
              <a:rPr lang="es-ES" dirty="0"/>
              <a:t>  de nivel superior</a:t>
            </a:r>
            <a:endParaRPr lang="en-US" dirty="0"/>
          </a:p>
        </p:txBody>
      </p:sp>
      <p:sp>
        <p:nvSpPr>
          <p:cNvPr id="4" name="Substituent număr diapozitiv 3"/>
          <p:cNvSpPr>
            <a:spLocks noGrp="1"/>
          </p:cNvSpPr>
          <p:nvPr>
            <p:ph type="sldNum" sz="quarter" idx="4"/>
          </p:nvPr>
        </p:nvSpPr>
        <p:spPr/>
        <p:txBody>
          <a:bodyPr/>
          <a:lstStyle/>
          <a:p>
            <a:pPr>
              <a:defRPr/>
            </a:pPr>
            <a:r>
              <a:rPr lang="en-GB" smtClean="0"/>
              <a:t> </a:t>
            </a:r>
            <a:fld id="{A8158DD3-3AB0-A847-8F72-FCC7221D7BC2}" type="slidenum">
              <a:rPr lang="en-GB" smtClean="0"/>
              <a:pPr>
                <a:defRPr/>
              </a:pPr>
              <a:t>11</a:t>
            </a:fld>
            <a:r>
              <a:rPr lang="en-GB" smtClean="0"/>
              <a:t> |</a:t>
            </a:r>
            <a:endParaRPr lang="en-GB" dirty="0"/>
          </a:p>
        </p:txBody>
      </p:sp>
      <p:sp>
        <p:nvSpPr>
          <p:cNvPr id="5" name="Substituent subsol 4"/>
          <p:cNvSpPr>
            <a:spLocks noGrp="1"/>
          </p:cNvSpPr>
          <p:nvPr>
            <p:ph type="ftr" sz="quarter" idx="3"/>
          </p:nvPr>
        </p:nvSpPr>
        <p:spPr/>
        <p:txBody>
          <a:bodyPr/>
          <a:lstStyle/>
          <a:p>
            <a:pPr>
              <a:defRPr/>
            </a:pPr>
            <a:r>
              <a:rPr lang="en-GB" smtClean="0"/>
              <a:t>Borealis L.A.T</a:t>
            </a:r>
            <a:endParaRPr lang="en-GB" dirty="0"/>
          </a:p>
        </p:txBody>
      </p:sp>
    </p:spTree>
    <p:extLst>
      <p:ext uri="{BB962C8B-B14F-4D97-AF65-F5344CB8AC3E}">
        <p14:creationId xmlns:p14="http://schemas.microsoft.com/office/powerpoint/2010/main" val="12598924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text 1"/>
          <p:cNvSpPr>
            <a:spLocks noGrp="1"/>
          </p:cNvSpPr>
          <p:nvPr>
            <p:ph type="body" sz="quarter" idx="13"/>
          </p:nvPr>
        </p:nvSpPr>
        <p:spPr/>
        <p:txBody>
          <a:bodyPr/>
          <a:lstStyle/>
          <a:p>
            <a:r>
              <a:rPr lang="vi-VN" dirty="0" smtClean="0"/>
              <a:t>ART</a:t>
            </a:r>
            <a:r>
              <a:rPr lang="vi-VN" dirty="0"/>
              <a:t>. 5</a:t>
            </a:r>
          </a:p>
          <a:p>
            <a:r>
              <a:rPr lang="vi-VN" dirty="0"/>
              <a:t>(1) Potrivit prevederilor prezentei legi, operatorul are următoarele obligaţii:</a:t>
            </a:r>
          </a:p>
          <a:p>
            <a:r>
              <a:rPr lang="vi-VN" dirty="0"/>
              <a:t>a) să ia toate măsurile necesare, potrivit prevederilor legislaţiei în vigoare, pentru a preveni accidentele majore şi pentru a limita consecinţele acestora asupra sănătăţii umane şi asupra mediului;</a:t>
            </a:r>
          </a:p>
          <a:p>
            <a:r>
              <a:rPr lang="vi-VN" dirty="0"/>
              <a:t>b) de a dovedi autorităţilor competente prevăzute la art. 6, în orice moment, în special cu ocazia inspecţiilor prevăzute la art. 20 şi a controalelor prevăzute la art. 13 alin. (1), că a luat toate măsurile necesare pentru prevenirea accidentelor majore care implică substanţe periculoase şi pentru limitarea consecinţelor acestora asupra sănătăţii umane şi asupra mediului.</a:t>
            </a:r>
          </a:p>
          <a:p>
            <a:r>
              <a:rPr lang="vi-VN" dirty="0"/>
              <a:t>(2) Operatorii au obligaţia să desemneze un responsabil pentru managementul securităţii la nivelul amplasamentului, în vederea asigurării aplicării prevederilor prezentei legi.</a:t>
            </a:r>
            <a:endParaRPr lang="en-US" dirty="0"/>
          </a:p>
        </p:txBody>
      </p:sp>
      <p:sp>
        <p:nvSpPr>
          <p:cNvPr id="3" name="Titlu 2"/>
          <p:cNvSpPr>
            <a:spLocks noGrp="1"/>
          </p:cNvSpPr>
          <p:nvPr>
            <p:ph type="title"/>
          </p:nvPr>
        </p:nvSpPr>
        <p:spPr/>
        <p:txBody>
          <a:bodyPr/>
          <a:lstStyle/>
          <a:p>
            <a:r>
              <a:rPr lang="it-IT" dirty="0"/>
              <a:t>SECŢIUNEA a </a:t>
            </a:r>
            <a:r>
              <a:rPr lang="it-IT" dirty="0" smtClean="0"/>
              <a:t>2-a</a:t>
            </a:r>
            <a:r>
              <a:rPr lang="it-IT" dirty="0"/>
              <a:t/>
            </a:r>
            <a:br>
              <a:rPr lang="it-IT" dirty="0"/>
            </a:br>
            <a:r>
              <a:rPr lang="it-IT" dirty="0" err="1"/>
              <a:t>Obligaţiile</a:t>
            </a:r>
            <a:r>
              <a:rPr lang="it-IT" dirty="0"/>
              <a:t> generale care </a:t>
            </a:r>
            <a:r>
              <a:rPr lang="it-IT" dirty="0" err="1"/>
              <a:t>revin</a:t>
            </a:r>
            <a:r>
              <a:rPr lang="it-IT" dirty="0"/>
              <a:t> </a:t>
            </a:r>
            <a:r>
              <a:rPr lang="it-IT" dirty="0" err="1"/>
              <a:t>operatorului</a:t>
            </a:r>
            <a:r>
              <a:rPr lang="es-ES" dirty="0" smtClean="0"/>
              <a:t>  </a:t>
            </a:r>
            <a:endParaRPr lang="en-US" dirty="0"/>
          </a:p>
        </p:txBody>
      </p:sp>
      <p:sp>
        <p:nvSpPr>
          <p:cNvPr id="4" name="Substituent număr diapozitiv 3"/>
          <p:cNvSpPr>
            <a:spLocks noGrp="1"/>
          </p:cNvSpPr>
          <p:nvPr>
            <p:ph type="sldNum" sz="quarter" idx="4"/>
          </p:nvPr>
        </p:nvSpPr>
        <p:spPr/>
        <p:txBody>
          <a:bodyPr/>
          <a:lstStyle/>
          <a:p>
            <a:pPr>
              <a:defRPr/>
            </a:pPr>
            <a:r>
              <a:rPr lang="en-GB" smtClean="0"/>
              <a:t> </a:t>
            </a:r>
            <a:fld id="{A8158DD3-3AB0-A847-8F72-FCC7221D7BC2}" type="slidenum">
              <a:rPr lang="en-GB" smtClean="0"/>
              <a:pPr>
                <a:defRPr/>
              </a:pPr>
              <a:t>12</a:t>
            </a:fld>
            <a:r>
              <a:rPr lang="en-GB" smtClean="0"/>
              <a:t> |</a:t>
            </a:r>
            <a:endParaRPr lang="en-GB" dirty="0"/>
          </a:p>
        </p:txBody>
      </p:sp>
      <p:sp>
        <p:nvSpPr>
          <p:cNvPr id="5" name="Substituent subsol 4"/>
          <p:cNvSpPr>
            <a:spLocks noGrp="1"/>
          </p:cNvSpPr>
          <p:nvPr>
            <p:ph type="ftr" sz="quarter" idx="3"/>
          </p:nvPr>
        </p:nvSpPr>
        <p:spPr/>
        <p:txBody>
          <a:bodyPr/>
          <a:lstStyle/>
          <a:p>
            <a:pPr>
              <a:defRPr/>
            </a:pPr>
            <a:r>
              <a:rPr lang="en-GB" smtClean="0"/>
              <a:t>Borealis L.A.T</a:t>
            </a:r>
            <a:endParaRPr lang="en-GB" dirty="0"/>
          </a:p>
        </p:txBody>
      </p:sp>
    </p:spTree>
    <p:extLst>
      <p:ext uri="{BB962C8B-B14F-4D97-AF65-F5344CB8AC3E}">
        <p14:creationId xmlns:p14="http://schemas.microsoft.com/office/powerpoint/2010/main" val="15594540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text 1"/>
          <p:cNvSpPr>
            <a:spLocks noGrp="1"/>
          </p:cNvSpPr>
          <p:nvPr>
            <p:ph type="body" sz="quarter" idx="13"/>
          </p:nvPr>
        </p:nvSpPr>
        <p:spPr>
          <a:xfrm>
            <a:off x="542918" y="2708920"/>
            <a:ext cx="7991475" cy="4268788"/>
          </a:xfrm>
        </p:spPr>
        <p:txBody>
          <a:bodyPr/>
          <a:lstStyle/>
          <a:p>
            <a:r>
              <a:rPr lang="en-US" sz="1200" dirty="0" err="1" smtClean="0"/>
              <a:t>Transpunerea</a:t>
            </a:r>
            <a:r>
              <a:rPr lang="en-US" sz="1200" dirty="0" smtClean="0"/>
              <a:t> </a:t>
            </a:r>
            <a:r>
              <a:rPr lang="en-US" sz="1200" dirty="0"/>
              <a:t>in </a:t>
            </a:r>
            <a:r>
              <a:rPr lang="en-US" sz="1200" dirty="0" err="1"/>
              <a:t>practica</a:t>
            </a:r>
            <a:r>
              <a:rPr lang="en-US" sz="1200" dirty="0"/>
              <a:t> </a:t>
            </a:r>
            <a:r>
              <a:rPr lang="en-US" sz="1200" dirty="0" err="1"/>
              <a:t>operationala</a:t>
            </a:r>
            <a:r>
              <a:rPr lang="en-US" sz="1200" dirty="0"/>
              <a:t> </a:t>
            </a:r>
            <a:r>
              <a:rPr lang="en-US" sz="1200" dirty="0" smtClean="0"/>
              <a:t>a </a:t>
            </a:r>
            <a:r>
              <a:rPr lang="en-US" sz="1200" dirty="0" err="1" smtClean="0"/>
              <a:t>conceptului</a:t>
            </a:r>
            <a:r>
              <a:rPr lang="en-US" sz="1200" dirty="0" smtClean="0"/>
              <a:t> de </a:t>
            </a:r>
            <a:r>
              <a:rPr lang="en-US" sz="1200" dirty="0" err="1" smtClean="0"/>
              <a:t>managementul</a:t>
            </a:r>
            <a:r>
              <a:rPr lang="en-US" sz="1200" dirty="0" smtClean="0"/>
              <a:t> </a:t>
            </a:r>
            <a:r>
              <a:rPr lang="en-US" sz="1200" dirty="0" err="1" smtClean="0"/>
              <a:t>riscului</a:t>
            </a:r>
            <a:r>
              <a:rPr lang="en-US" sz="1200" dirty="0" smtClean="0"/>
              <a:t> "</a:t>
            </a:r>
            <a:r>
              <a:rPr lang="en-US" sz="1200" dirty="0" err="1" smtClean="0"/>
              <a:t>Analize</a:t>
            </a:r>
            <a:r>
              <a:rPr lang="en-US" sz="1200" dirty="0" smtClean="0"/>
              <a:t> </a:t>
            </a:r>
            <a:r>
              <a:rPr lang="en-US" sz="1200" dirty="0"/>
              <a:t>de </a:t>
            </a:r>
            <a:r>
              <a:rPr lang="en-US" sz="1200" dirty="0" err="1"/>
              <a:t>risc</a:t>
            </a:r>
            <a:r>
              <a:rPr lang="en-US" sz="1200" dirty="0"/>
              <a:t> </a:t>
            </a:r>
            <a:r>
              <a:rPr lang="en-US" sz="1200" dirty="0" err="1" smtClean="0"/>
              <a:t>privind</a:t>
            </a:r>
            <a:r>
              <a:rPr lang="en-US" sz="1200" dirty="0" smtClean="0"/>
              <a:t>  </a:t>
            </a:r>
            <a:r>
              <a:rPr lang="en-US" sz="1200" dirty="0" err="1"/>
              <a:t>producere</a:t>
            </a:r>
            <a:r>
              <a:rPr lang="en-US" sz="1200" dirty="0"/>
              <a:t> a </a:t>
            </a:r>
            <a:r>
              <a:rPr lang="en-US" sz="1200" dirty="0" err="1"/>
              <a:t>unor</a:t>
            </a:r>
            <a:r>
              <a:rPr lang="en-US" sz="1200" dirty="0"/>
              <a:t> </a:t>
            </a:r>
            <a:r>
              <a:rPr lang="en-US" sz="1200" dirty="0" err="1"/>
              <a:t>accidente</a:t>
            </a:r>
            <a:r>
              <a:rPr lang="en-US" sz="1200" dirty="0"/>
              <a:t> </a:t>
            </a:r>
            <a:r>
              <a:rPr lang="en-US" sz="1200" dirty="0" err="1"/>
              <a:t>majore</a:t>
            </a:r>
            <a:r>
              <a:rPr lang="en-US" sz="1200" dirty="0"/>
              <a:t>" care </a:t>
            </a:r>
            <a:r>
              <a:rPr lang="en-US" sz="1200" dirty="0" err="1"/>
              <a:t>vor</a:t>
            </a:r>
            <a:r>
              <a:rPr lang="en-US" sz="1200" dirty="0"/>
              <a:t> </a:t>
            </a:r>
            <a:r>
              <a:rPr lang="en-US" sz="1200" dirty="0" err="1"/>
              <a:t>cuprinde</a:t>
            </a:r>
            <a:r>
              <a:rPr lang="en-US" sz="1200" dirty="0"/>
              <a:t> </a:t>
            </a:r>
            <a:r>
              <a:rPr lang="en-US" sz="1200" dirty="0" err="1"/>
              <a:t>mai</a:t>
            </a:r>
            <a:r>
              <a:rPr lang="en-US" sz="1200" dirty="0"/>
              <a:t> </a:t>
            </a:r>
            <a:r>
              <a:rPr lang="en-US" sz="1200" dirty="0" err="1"/>
              <a:t>multe</a:t>
            </a:r>
            <a:r>
              <a:rPr lang="en-US" sz="1200" dirty="0"/>
              <a:t> </a:t>
            </a:r>
            <a:r>
              <a:rPr lang="en-US" sz="1200" dirty="0" err="1"/>
              <a:t>documente</a:t>
            </a:r>
            <a:r>
              <a:rPr lang="en-US" sz="1200" dirty="0"/>
              <a:t> </a:t>
            </a:r>
            <a:r>
              <a:rPr lang="en-US" sz="1200" dirty="0" err="1"/>
              <a:t>astfel</a:t>
            </a:r>
            <a:r>
              <a:rPr lang="en-US" sz="1200" dirty="0"/>
              <a:t> : </a:t>
            </a:r>
          </a:p>
          <a:p>
            <a:r>
              <a:rPr lang="en-US" sz="1200" dirty="0" err="1"/>
              <a:t>Politica</a:t>
            </a:r>
            <a:r>
              <a:rPr lang="en-US" sz="1200" dirty="0"/>
              <a:t> de </a:t>
            </a:r>
            <a:r>
              <a:rPr lang="en-US" sz="1200" dirty="0" err="1"/>
              <a:t>prevenire</a:t>
            </a:r>
            <a:r>
              <a:rPr lang="en-US" sz="1200" dirty="0"/>
              <a:t> a </a:t>
            </a:r>
            <a:r>
              <a:rPr lang="en-US" sz="1200" dirty="0" err="1"/>
              <a:t>accidentelor</a:t>
            </a:r>
            <a:r>
              <a:rPr lang="en-US" sz="1200" dirty="0"/>
              <a:t> </a:t>
            </a:r>
            <a:r>
              <a:rPr lang="en-US" sz="1200" dirty="0" err="1"/>
              <a:t>majore</a:t>
            </a:r>
            <a:r>
              <a:rPr lang="en-US" sz="1200" dirty="0"/>
              <a:t> - PPAM, in care </a:t>
            </a:r>
            <a:r>
              <a:rPr lang="en-US" sz="1200" dirty="0" err="1"/>
              <a:t>sunt</a:t>
            </a:r>
            <a:r>
              <a:rPr lang="en-US" sz="1200" dirty="0"/>
              <a:t> implicate </a:t>
            </a:r>
            <a:r>
              <a:rPr lang="en-US" sz="1200" dirty="0" err="1"/>
              <a:t>substantele</a:t>
            </a:r>
            <a:r>
              <a:rPr lang="en-US" sz="1200" dirty="0"/>
              <a:t> </a:t>
            </a:r>
            <a:r>
              <a:rPr lang="en-US" sz="1200" dirty="0" err="1"/>
              <a:t>periculoase</a:t>
            </a:r>
            <a:r>
              <a:rPr lang="en-US" sz="1200" dirty="0"/>
              <a:t>; </a:t>
            </a:r>
          </a:p>
          <a:p>
            <a:r>
              <a:rPr lang="en-US" sz="1200" dirty="0" err="1"/>
              <a:t>Raportul</a:t>
            </a:r>
            <a:r>
              <a:rPr lang="en-US" sz="1200" dirty="0"/>
              <a:t> de </a:t>
            </a:r>
            <a:r>
              <a:rPr lang="en-US" sz="1200" dirty="0" err="1"/>
              <a:t>securitate</a:t>
            </a:r>
            <a:r>
              <a:rPr lang="en-US" sz="1200" dirty="0"/>
              <a:t> - RS; </a:t>
            </a:r>
          </a:p>
          <a:p>
            <a:r>
              <a:rPr lang="en-US" sz="1200" dirty="0" err="1"/>
              <a:t>Planul</a:t>
            </a:r>
            <a:r>
              <a:rPr lang="en-US" sz="1200" dirty="0"/>
              <a:t> de </a:t>
            </a:r>
            <a:r>
              <a:rPr lang="en-US" sz="1200" dirty="0" err="1"/>
              <a:t>Urgenta</a:t>
            </a:r>
            <a:r>
              <a:rPr lang="en-US" sz="1200" dirty="0"/>
              <a:t> </a:t>
            </a:r>
            <a:r>
              <a:rPr lang="en-US" sz="1200" dirty="0" err="1"/>
              <a:t>Interna</a:t>
            </a:r>
            <a:r>
              <a:rPr lang="en-US" sz="1200" dirty="0"/>
              <a:t> - PUI; </a:t>
            </a:r>
          </a:p>
          <a:p>
            <a:r>
              <a:rPr lang="en-US" sz="1200" dirty="0" err="1"/>
              <a:t>Identificarea</a:t>
            </a:r>
            <a:r>
              <a:rPr lang="en-US" sz="1200" dirty="0"/>
              <a:t> </a:t>
            </a:r>
            <a:r>
              <a:rPr lang="en-US" sz="1200" dirty="0" err="1"/>
              <a:t>si</a:t>
            </a:r>
            <a:r>
              <a:rPr lang="en-US" sz="1200" dirty="0"/>
              <a:t> </a:t>
            </a:r>
            <a:r>
              <a:rPr lang="en-US" sz="1200" dirty="0" err="1"/>
              <a:t>evaluarea</a:t>
            </a:r>
            <a:r>
              <a:rPr lang="en-US" sz="1200" dirty="0"/>
              <a:t> </a:t>
            </a:r>
            <a:r>
              <a:rPr lang="en-US" sz="1200" dirty="0" err="1"/>
              <a:t>riscului</a:t>
            </a:r>
            <a:r>
              <a:rPr lang="en-US" sz="1200" dirty="0"/>
              <a:t> de </a:t>
            </a:r>
            <a:r>
              <a:rPr lang="en-US" sz="1200" dirty="0" err="1"/>
              <a:t>accidentare</a:t>
            </a:r>
            <a:r>
              <a:rPr lang="en-US" sz="1200" dirty="0"/>
              <a:t> </a:t>
            </a:r>
            <a:r>
              <a:rPr lang="en-US" sz="1200" dirty="0" err="1"/>
              <a:t>si</a:t>
            </a:r>
            <a:r>
              <a:rPr lang="en-US" sz="1200" dirty="0"/>
              <a:t> </a:t>
            </a:r>
            <a:r>
              <a:rPr lang="en-US" sz="1200" dirty="0" err="1"/>
              <a:t>imbolnavire</a:t>
            </a:r>
            <a:r>
              <a:rPr lang="en-US" sz="1200" dirty="0"/>
              <a:t> </a:t>
            </a:r>
            <a:r>
              <a:rPr lang="en-US" sz="1200" dirty="0" err="1"/>
              <a:t>profesionala</a:t>
            </a:r>
            <a:r>
              <a:rPr lang="en-US" sz="1200" dirty="0"/>
              <a:t>; </a:t>
            </a:r>
          </a:p>
          <a:p>
            <a:r>
              <a:rPr lang="en-US" sz="1200" dirty="0" err="1"/>
              <a:t>Identificarea</a:t>
            </a:r>
            <a:r>
              <a:rPr lang="en-US" sz="1200" dirty="0"/>
              <a:t> </a:t>
            </a:r>
            <a:r>
              <a:rPr lang="en-US" sz="1200" dirty="0" err="1"/>
              <a:t>si</a:t>
            </a:r>
            <a:r>
              <a:rPr lang="en-US" sz="1200" dirty="0"/>
              <a:t> </a:t>
            </a:r>
            <a:r>
              <a:rPr lang="en-US" sz="1200" dirty="0" err="1"/>
              <a:t>evaluarea</a:t>
            </a:r>
            <a:r>
              <a:rPr lang="en-US" sz="1200" dirty="0"/>
              <a:t> </a:t>
            </a:r>
            <a:r>
              <a:rPr lang="en-US" sz="1200" dirty="0" err="1"/>
              <a:t>riscului</a:t>
            </a:r>
            <a:r>
              <a:rPr lang="en-US" sz="1200" dirty="0"/>
              <a:t> de </a:t>
            </a:r>
            <a:r>
              <a:rPr lang="en-US" sz="1200" dirty="0" err="1"/>
              <a:t>incendiu</a:t>
            </a:r>
            <a:r>
              <a:rPr lang="en-US" sz="1200" dirty="0"/>
              <a:t> (</a:t>
            </a:r>
            <a:r>
              <a:rPr lang="en-US" sz="1200" dirty="0" err="1"/>
              <a:t>cuantificarea</a:t>
            </a:r>
            <a:r>
              <a:rPr lang="en-US" sz="1200" dirty="0"/>
              <a:t> </a:t>
            </a:r>
            <a:r>
              <a:rPr lang="en-US" sz="1200" dirty="0" err="1"/>
              <a:t>nivelului</a:t>
            </a:r>
            <a:r>
              <a:rPr lang="en-US" sz="1200" dirty="0"/>
              <a:t> de </a:t>
            </a:r>
            <a:r>
              <a:rPr lang="en-US" sz="1200" dirty="0" err="1"/>
              <a:t>risc</a:t>
            </a:r>
            <a:r>
              <a:rPr lang="en-US" sz="1200" dirty="0"/>
              <a:t>) ; </a:t>
            </a:r>
          </a:p>
          <a:p>
            <a:r>
              <a:rPr lang="en-US" sz="1200" dirty="0" err="1"/>
              <a:t>Scenarii</a:t>
            </a:r>
            <a:r>
              <a:rPr lang="en-US" sz="1200" dirty="0"/>
              <a:t> de </a:t>
            </a:r>
            <a:r>
              <a:rPr lang="en-US" sz="1200" dirty="0" err="1"/>
              <a:t>securitate</a:t>
            </a:r>
            <a:r>
              <a:rPr lang="en-US" sz="1200" dirty="0"/>
              <a:t> la </a:t>
            </a:r>
            <a:r>
              <a:rPr lang="en-US" sz="1200" dirty="0" err="1"/>
              <a:t>incendiu</a:t>
            </a:r>
            <a:r>
              <a:rPr lang="en-US" sz="1200" dirty="0"/>
              <a:t> " (</a:t>
            </a:r>
            <a:r>
              <a:rPr lang="en-US" sz="1200" dirty="0" err="1"/>
              <a:t>definirea</a:t>
            </a:r>
            <a:r>
              <a:rPr lang="en-US" sz="1200" dirty="0"/>
              <a:t> </a:t>
            </a:r>
            <a:r>
              <a:rPr lang="en-US" sz="1200" dirty="0" err="1"/>
              <a:t>masurilor</a:t>
            </a:r>
            <a:r>
              <a:rPr lang="en-US" sz="1200" dirty="0"/>
              <a:t> </a:t>
            </a:r>
            <a:r>
              <a:rPr lang="en-US" sz="1200" dirty="0" err="1"/>
              <a:t>necesare</a:t>
            </a:r>
            <a:r>
              <a:rPr lang="en-US" sz="1200" dirty="0"/>
              <a:t> </a:t>
            </a:r>
            <a:r>
              <a:rPr lang="en-US" sz="1200" dirty="0" err="1"/>
              <a:t>optime</a:t>
            </a:r>
            <a:r>
              <a:rPr lang="en-US" sz="1200" dirty="0"/>
              <a:t> de </a:t>
            </a:r>
            <a:r>
              <a:rPr lang="en-US" sz="1200" dirty="0" err="1"/>
              <a:t>protectie</a:t>
            </a:r>
            <a:r>
              <a:rPr lang="en-US" sz="1200" dirty="0"/>
              <a:t> la </a:t>
            </a:r>
            <a:r>
              <a:rPr lang="en-US" sz="1200" dirty="0" err="1"/>
              <a:t>incendiu</a:t>
            </a:r>
            <a:r>
              <a:rPr lang="en-US" sz="1200" dirty="0"/>
              <a:t> care </a:t>
            </a:r>
            <a:r>
              <a:rPr lang="en-US" sz="1200" dirty="0" err="1"/>
              <a:t>trebuie</a:t>
            </a:r>
            <a:r>
              <a:rPr lang="en-US" sz="1200" dirty="0"/>
              <a:t> </a:t>
            </a:r>
            <a:r>
              <a:rPr lang="en-US" sz="1200" dirty="0" err="1"/>
              <a:t>implementate</a:t>
            </a:r>
            <a:r>
              <a:rPr lang="en-US" sz="1200" dirty="0"/>
              <a:t>, </a:t>
            </a:r>
            <a:r>
              <a:rPr lang="en-US" sz="1200" dirty="0" err="1"/>
              <a:t>pentru</a:t>
            </a:r>
            <a:r>
              <a:rPr lang="en-US" sz="1200" dirty="0"/>
              <a:t> </a:t>
            </a:r>
            <a:r>
              <a:rPr lang="en-US" sz="1200" dirty="0" err="1"/>
              <a:t>fiecare</a:t>
            </a:r>
            <a:r>
              <a:rPr lang="en-US" sz="1200" dirty="0"/>
              <a:t> </a:t>
            </a:r>
            <a:r>
              <a:rPr lang="en-US" sz="1200" dirty="0" err="1"/>
              <a:t>caz</a:t>
            </a:r>
            <a:r>
              <a:rPr lang="en-US" sz="1200" dirty="0"/>
              <a:t> in parte, </a:t>
            </a:r>
            <a:r>
              <a:rPr lang="en-US" sz="1200" dirty="0" err="1"/>
              <a:t>pentru</a:t>
            </a:r>
            <a:r>
              <a:rPr lang="en-US" sz="1200" dirty="0"/>
              <a:t> a </a:t>
            </a:r>
            <a:r>
              <a:rPr lang="en-US" sz="1200" dirty="0" err="1"/>
              <a:t>pune</a:t>
            </a:r>
            <a:r>
              <a:rPr lang="en-US" sz="1200" dirty="0"/>
              <a:t> de </a:t>
            </a:r>
            <a:r>
              <a:rPr lang="en-US" sz="1200" dirty="0" err="1"/>
              <a:t>acord</a:t>
            </a:r>
            <a:r>
              <a:rPr lang="en-US" sz="1200" dirty="0"/>
              <a:t> </a:t>
            </a:r>
            <a:r>
              <a:rPr lang="en-US" sz="1200" dirty="0" err="1"/>
              <a:t>nivelul</a:t>
            </a:r>
            <a:r>
              <a:rPr lang="en-US" sz="1200" dirty="0"/>
              <a:t> </a:t>
            </a:r>
            <a:r>
              <a:rPr lang="en-US" sz="1200" dirty="0" err="1"/>
              <a:t>definit</a:t>
            </a:r>
            <a:r>
              <a:rPr lang="en-US" sz="1200" dirty="0"/>
              <a:t> al "</a:t>
            </a:r>
            <a:r>
              <a:rPr lang="en-US" sz="1200" dirty="0" err="1"/>
              <a:t>riscului</a:t>
            </a:r>
            <a:r>
              <a:rPr lang="en-US" sz="1200" dirty="0"/>
              <a:t> de </a:t>
            </a:r>
            <a:r>
              <a:rPr lang="en-US" sz="1200" dirty="0" err="1"/>
              <a:t>incendiu</a:t>
            </a:r>
            <a:r>
              <a:rPr lang="en-US" sz="1200" dirty="0"/>
              <a:t>" cu </a:t>
            </a:r>
            <a:r>
              <a:rPr lang="en-US" sz="1200" dirty="0" err="1"/>
              <a:t>nivelul</a:t>
            </a:r>
            <a:r>
              <a:rPr lang="en-US" sz="1200" dirty="0"/>
              <a:t> </a:t>
            </a:r>
            <a:r>
              <a:rPr lang="en-US" sz="1200" dirty="0" err="1"/>
              <a:t>masurilor</a:t>
            </a:r>
            <a:r>
              <a:rPr lang="en-US" sz="1200" dirty="0"/>
              <a:t> de </a:t>
            </a:r>
            <a:r>
              <a:rPr lang="en-US" sz="1200" dirty="0" err="1"/>
              <a:t>protectie</a:t>
            </a:r>
            <a:r>
              <a:rPr lang="en-US" sz="1200" dirty="0"/>
              <a:t> la </a:t>
            </a:r>
            <a:r>
              <a:rPr lang="en-US" sz="1200" dirty="0" err="1"/>
              <a:t>incendiu</a:t>
            </a:r>
            <a:r>
              <a:rPr lang="en-US" sz="1200" dirty="0"/>
              <a:t>); </a:t>
            </a:r>
          </a:p>
          <a:p>
            <a:r>
              <a:rPr lang="en-US" sz="1200" dirty="0" err="1"/>
              <a:t>Planul</a:t>
            </a:r>
            <a:r>
              <a:rPr lang="en-US" sz="1200" dirty="0"/>
              <a:t> de </a:t>
            </a:r>
            <a:r>
              <a:rPr lang="en-US" sz="1200" dirty="0" err="1"/>
              <a:t>prevenire</a:t>
            </a:r>
            <a:r>
              <a:rPr lang="en-US" sz="1200" dirty="0"/>
              <a:t> </a:t>
            </a:r>
            <a:r>
              <a:rPr lang="en-US" sz="1200" dirty="0" err="1"/>
              <a:t>si</a:t>
            </a:r>
            <a:r>
              <a:rPr lang="en-US" sz="1200" dirty="0"/>
              <a:t> </a:t>
            </a:r>
            <a:r>
              <a:rPr lang="en-US" sz="1200" dirty="0" err="1"/>
              <a:t>combatere</a:t>
            </a:r>
            <a:r>
              <a:rPr lang="en-US" sz="1200" dirty="0"/>
              <a:t> a </a:t>
            </a:r>
            <a:r>
              <a:rPr lang="en-US" sz="1200" dirty="0" err="1"/>
              <a:t>poluarilor</a:t>
            </a:r>
            <a:r>
              <a:rPr lang="en-US" sz="1200" dirty="0"/>
              <a:t> </a:t>
            </a:r>
            <a:r>
              <a:rPr lang="en-US" sz="1200" dirty="0" err="1"/>
              <a:t>accidentale</a:t>
            </a:r>
            <a:r>
              <a:rPr lang="en-US" sz="1200" dirty="0"/>
              <a:t>; </a:t>
            </a:r>
          </a:p>
          <a:p>
            <a:r>
              <a:rPr lang="en-US" sz="1200" dirty="0" err="1"/>
              <a:t>Planul</a:t>
            </a:r>
            <a:r>
              <a:rPr lang="en-US" sz="1200" dirty="0"/>
              <a:t> de </a:t>
            </a:r>
            <a:r>
              <a:rPr lang="en-US" sz="1200" dirty="0" err="1"/>
              <a:t>gestionare</a:t>
            </a:r>
            <a:r>
              <a:rPr lang="en-US" sz="1200" dirty="0"/>
              <a:t> a </a:t>
            </a:r>
            <a:r>
              <a:rPr lang="en-US" sz="1200" dirty="0" err="1"/>
              <a:t>deseurilor</a:t>
            </a:r>
            <a:r>
              <a:rPr lang="en-US" sz="1200" dirty="0"/>
              <a:t>; </a:t>
            </a:r>
          </a:p>
          <a:p>
            <a:r>
              <a:rPr lang="en-US" sz="1200" dirty="0" err="1"/>
              <a:t>Planul</a:t>
            </a:r>
            <a:r>
              <a:rPr lang="en-US" sz="1200" dirty="0"/>
              <a:t> de </a:t>
            </a:r>
            <a:r>
              <a:rPr lang="en-US" sz="1200" dirty="0" err="1"/>
              <a:t>interventie</a:t>
            </a:r>
            <a:r>
              <a:rPr lang="en-US" sz="1200" dirty="0"/>
              <a:t> in </a:t>
            </a:r>
            <a:r>
              <a:rPr lang="en-US" sz="1200" dirty="0" err="1"/>
              <a:t>caz</a:t>
            </a:r>
            <a:r>
              <a:rPr lang="en-US" sz="1200" dirty="0"/>
              <a:t> de </a:t>
            </a:r>
            <a:r>
              <a:rPr lang="en-US" sz="1200" dirty="0" err="1"/>
              <a:t>incendiu</a:t>
            </a:r>
            <a:r>
              <a:rPr lang="en-US" sz="1200" dirty="0"/>
              <a:t>; </a:t>
            </a:r>
          </a:p>
          <a:p>
            <a:r>
              <a:rPr lang="en-US" sz="1200" dirty="0" err="1"/>
              <a:t>Planul</a:t>
            </a:r>
            <a:r>
              <a:rPr lang="en-US" sz="1200" dirty="0"/>
              <a:t> de </a:t>
            </a:r>
            <a:r>
              <a:rPr lang="en-US" sz="1200" dirty="0" err="1"/>
              <a:t>evacuare</a:t>
            </a:r>
            <a:r>
              <a:rPr lang="en-US" sz="1200" dirty="0"/>
              <a:t> a </a:t>
            </a:r>
            <a:r>
              <a:rPr lang="en-US" sz="1200" dirty="0" err="1"/>
              <a:t>persoanelor</a:t>
            </a:r>
            <a:r>
              <a:rPr lang="en-US" sz="1200" dirty="0"/>
              <a:t> </a:t>
            </a:r>
            <a:r>
              <a:rPr lang="en-US" sz="1200" dirty="0" err="1"/>
              <a:t>în</a:t>
            </a:r>
            <a:r>
              <a:rPr lang="en-US" sz="1200" dirty="0"/>
              <a:t> </a:t>
            </a:r>
            <a:r>
              <a:rPr lang="en-US" sz="1200" dirty="0" err="1"/>
              <a:t>caz</a:t>
            </a:r>
            <a:r>
              <a:rPr lang="en-US" sz="1200" dirty="0"/>
              <a:t> de </a:t>
            </a:r>
            <a:r>
              <a:rPr lang="en-US" sz="1200" dirty="0" err="1"/>
              <a:t>urgenţă</a:t>
            </a:r>
            <a:r>
              <a:rPr lang="en-US" sz="1200" dirty="0"/>
              <a:t> </a:t>
            </a:r>
          </a:p>
        </p:txBody>
      </p:sp>
      <p:sp>
        <p:nvSpPr>
          <p:cNvPr id="3" name="Titlu 2"/>
          <p:cNvSpPr>
            <a:spLocks noGrp="1"/>
          </p:cNvSpPr>
          <p:nvPr>
            <p:ph type="title"/>
          </p:nvPr>
        </p:nvSpPr>
        <p:spPr/>
        <p:txBody>
          <a:bodyPr/>
          <a:lstStyle/>
          <a:p>
            <a:pPr>
              <a:lnSpc>
                <a:spcPct val="100000"/>
              </a:lnSpc>
            </a:pPr>
            <a:r>
              <a:rPr lang="vi-VN" sz="1600" dirty="0"/>
              <a:t>b) de a dovedi autorităţilor competente prevăzute la art. 6, în orice moment, în special cu ocazia inspecţiilor prevăzute la art. 20 şi a controalelor prevăzute la art. 13 alin. (1), că a luat toate măsurile necesare pentru prevenirea accidentelor majore care implică substanţe periculoase şi pentru limitarea consecinţelor acestora asupra sănătăţii umane şi asupra mediului.</a:t>
            </a:r>
          </a:p>
        </p:txBody>
      </p:sp>
      <p:sp>
        <p:nvSpPr>
          <p:cNvPr id="4" name="Substituent număr diapozitiv 3"/>
          <p:cNvSpPr>
            <a:spLocks noGrp="1"/>
          </p:cNvSpPr>
          <p:nvPr>
            <p:ph type="sldNum" sz="quarter" idx="4"/>
          </p:nvPr>
        </p:nvSpPr>
        <p:spPr/>
        <p:txBody>
          <a:bodyPr/>
          <a:lstStyle/>
          <a:p>
            <a:pPr>
              <a:defRPr/>
            </a:pPr>
            <a:r>
              <a:rPr lang="en-GB" smtClean="0"/>
              <a:t> </a:t>
            </a:r>
            <a:fld id="{A8158DD3-3AB0-A847-8F72-FCC7221D7BC2}" type="slidenum">
              <a:rPr lang="en-GB" smtClean="0"/>
              <a:pPr>
                <a:defRPr/>
              </a:pPr>
              <a:t>13</a:t>
            </a:fld>
            <a:r>
              <a:rPr lang="en-GB" smtClean="0"/>
              <a:t> |</a:t>
            </a:r>
            <a:endParaRPr lang="en-GB" dirty="0"/>
          </a:p>
        </p:txBody>
      </p:sp>
      <p:sp>
        <p:nvSpPr>
          <p:cNvPr id="5" name="Substituent subsol 4"/>
          <p:cNvSpPr>
            <a:spLocks noGrp="1"/>
          </p:cNvSpPr>
          <p:nvPr>
            <p:ph type="ftr" sz="quarter" idx="3"/>
          </p:nvPr>
        </p:nvSpPr>
        <p:spPr/>
        <p:txBody>
          <a:bodyPr/>
          <a:lstStyle/>
          <a:p>
            <a:pPr>
              <a:defRPr/>
            </a:pPr>
            <a:r>
              <a:rPr lang="en-GB" smtClean="0"/>
              <a:t>Borealis L.A.T</a:t>
            </a:r>
            <a:endParaRPr lang="en-GB" dirty="0"/>
          </a:p>
        </p:txBody>
      </p:sp>
    </p:spTree>
    <p:extLst>
      <p:ext uri="{BB962C8B-B14F-4D97-AF65-F5344CB8AC3E}">
        <p14:creationId xmlns:p14="http://schemas.microsoft.com/office/powerpoint/2010/main" val="27475737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525463" y="1556792"/>
            <a:ext cx="7991475" cy="4268788"/>
          </a:xfrm>
        </p:spPr>
        <p:txBody>
          <a:bodyPr/>
          <a:lstStyle/>
          <a:p>
            <a:pPr marL="0" indent="0">
              <a:buNone/>
            </a:pPr>
            <a:r>
              <a:rPr lang="vi-VN" sz="1000" b="1" dirty="0">
                <a:latin typeface="+mj-lt"/>
              </a:rPr>
              <a:t>1.ELEMENTE DE IDENTIFICARE A UNITATII ECONOMICE</a:t>
            </a:r>
          </a:p>
          <a:p>
            <a:pPr marL="0" indent="0">
              <a:buNone/>
            </a:pPr>
            <a:r>
              <a:rPr lang="vi-VN" sz="1000" dirty="0">
                <a:latin typeface="+mj-lt"/>
              </a:rPr>
              <a:t>a)  Denumirea unitatii economice:   SC BOREALIS L.A.T ROMANIA SRL</a:t>
            </a:r>
          </a:p>
          <a:p>
            <a:pPr marL="0" indent="0">
              <a:buNone/>
            </a:pPr>
            <a:r>
              <a:rPr lang="vi-VN" sz="1000" dirty="0">
                <a:latin typeface="+mj-lt"/>
              </a:rPr>
              <a:t>b) Adresa  unitatii economice:  Punct de lucru Isalnita  , str. Mihai Eminescu , nr.105A, jud. DOLJ;</a:t>
            </a:r>
          </a:p>
          <a:p>
            <a:pPr marL="0" indent="0">
              <a:buNone/>
            </a:pPr>
            <a:r>
              <a:rPr lang="vi-VN" sz="1000" dirty="0">
                <a:latin typeface="+mj-lt"/>
              </a:rPr>
              <a:t>c) Denumirea comerciala a titularului activitatii: SC BOREALIS L.A.T ROMANIA SRL;</a:t>
            </a:r>
          </a:p>
          <a:p>
            <a:pPr marL="0" indent="0">
              <a:buNone/>
            </a:pPr>
            <a:r>
              <a:rPr lang="vi-VN" sz="1000" dirty="0">
                <a:latin typeface="+mj-lt"/>
              </a:rPr>
              <a:t>d) Sediul social al titularului activitatii: Bucuresti, str. Maria Rosetti, nr.6, et.8, sector 2;</a:t>
            </a:r>
          </a:p>
          <a:p>
            <a:pPr marL="0" indent="0">
              <a:buNone/>
            </a:pPr>
            <a:r>
              <a:rPr lang="vi-VN" sz="1000" b="1" dirty="0">
                <a:latin typeface="+mj-lt"/>
              </a:rPr>
              <a:t>2.PROFILUL DE ACTIVITATE</a:t>
            </a:r>
            <a:r>
              <a:rPr lang="vi-VN" sz="1000" dirty="0">
                <a:latin typeface="+mj-lt"/>
              </a:rPr>
              <a:t>: „Comert cu ridicata al produselor chimice”- cod CAEN 5155 (cod. CAEN 4675- conf. Ord.337/2007) si „Depozitari”- cod CAEN 6312 (cod CAEN 5210 – conf. Ord. 337/2007)</a:t>
            </a:r>
          </a:p>
          <a:p>
            <a:pPr marL="0" indent="0">
              <a:buNone/>
            </a:pPr>
            <a:r>
              <a:rPr lang="vi-VN" sz="1000" b="1" dirty="0" smtClean="0">
                <a:latin typeface="+mj-lt"/>
              </a:rPr>
              <a:t>3.LISTA </a:t>
            </a:r>
            <a:r>
              <a:rPr lang="vi-VN" sz="1000" b="1" dirty="0">
                <a:latin typeface="+mj-lt"/>
              </a:rPr>
              <a:t>SUBSTANTELOR PERICULOASE  </a:t>
            </a:r>
            <a:r>
              <a:rPr lang="vi-VN" sz="1000" dirty="0">
                <a:latin typeface="+mj-lt"/>
              </a:rPr>
              <a:t>prezente pe amplasamentul unitatii economice:</a:t>
            </a:r>
          </a:p>
          <a:p>
            <a:pPr marL="0" indent="0">
              <a:buNone/>
            </a:pPr>
            <a:r>
              <a:rPr lang="vi-VN" sz="1000" b="1" dirty="0" smtClean="0">
                <a:latin typeface="+mj-lt"/>
              </a:rPr>
              <a:t>4</a:t>
            </a:r>
            <a:r>
              <a:rPr lang="vi-VN" sz="1000" b="1" dirty="0">
                <a:latin typeface="+mj-lt"/>
              </a:rPr>
              <a:t>. TIPUL ACTIVITATII/ACTIVITATILOR IN CARE SUNT IMPLICATE SUBSTANTELE PERICULOASE</a:t>
            </a:r>
          </a:p>
          <a:p>
            <a:pPr marL="0" indent="0">
              <a:buNone/>
            </a:pPr>
            <a:r>
              <a:rPr lang="vi-VN" sz="1000" dirty="0">
                <a:latin typeface="+mj-lt"/>
              </a:rPr>
              <a:t>Azotatul de amoniu este implicat in activitatea de manipulare si depozitare. Depozitarea se realizeaza in  3 hale „C3”inchisa cu pereti din caramida si beton , cu pardoseala de beton si acoperis din prefabricate din  beton si tigla metalica. „C8”  si „C9”, executate din profile de beton armat cu acoperis tip „sandwich” si închidere perimetrala din tabla cutata simpla si pardoseala de beton . Operațiunile de  incarcare/ descărcare din mijloacele de transport se face cu ajutorul motostivuitoarelor .</a:t>
            </a:r>
          </a:p>
          <a:p>
            <a:pPr marL="0" indent="0">
              <a:buNone/>
            </a:pPr>
            <a:r>
              <a:rPr lang="vi-VN" sz="1000" dirty="0">
                <a:latin typeface="+mj-lt"/>
              </a:rPr>
              <a:t>Hala de depozitare a fost reabilitata pentru acest tip de marfa in anul 2015. Motostivuitoarele au fost  achizitionate in  2008 si 2015, telehandler 3.5to in 2016.</a:t>
            </a:r>
          </a:p>
          <a:p>
            <a:pPr marL="0" indent="0">
              <a:buNone/>
            </a:pPr>
            <a:r>
              <a:rPr lang="vi-VN" sz="1000" b="1" dirty="0">
                <a:latin typeface="+mj-lt"/>
              </a:rPr>
              <a:t>5. INFORMATII CU PRIVIRE LA ALTE ELEMENTE – nu este cazul.</a:t>
            </a:r>
          </a:p>
          <a:p>
            <a:pPr marL="0" indent="0">
              <a:buNone/>
            </a:pPr>
            <a:r>
              <a:rPr lang="vi-VN" sz="1000" b="1" dirty="0">
                <a:latin typeface="+mj-lt"/>
              </a:rPr>
              <a:t>6. MARIMEA ZONEI/PLATFORMEI INDUSTRIALE</a:t>
            </a:r>
          </a:p>
          <a:p>
            <a:pPr marL="0" indent="0">
              <a:buNone/>
            </a:pPr>
            <a:r>
              <a:rPr lang="vi-VN" sz="1000" dirty="0">
                <a:latin typeface="+mj-lt"/>
              </a:rPr>
              <a:t> Locatia  pe care isi desfasoara activitatea Depozitul de ingrasaminte este de cca. 38500m² din care ocupata efectiv de activitatea de depozitare este de cca. 3274mp, pentru C3  si 3700mp in C8 si 4160mp in C9</a:t>
            </a:r>
          </a:p>
          <a:p>
            <a:pPr marL="0" indent="0">
              <a:buNone/>
            </a:pPr>
            <a:r>
              <a:rPr lang="vi-VN" sz="1000" b="1" dirty="0">
                <a:latin typeface="+mj-lt"/>
              </a:rPr>
              <a:t>7. INFORMATII CU PRIVIRE LA HAZARDURILE NATURALE SPECIFICE ZONEI</a:t>
            </a:r>
          </a:p>
          <a:p>
            <a:pPr marL="0" indent="0">
              <a:buNone/>
            </a:pPr>
            <a:r>
              <a:rPr lang="vi-VN" sz="1000" dirty="0">
                <a:latin typeface="+mj-lt"/>
              </a:rPr>
              <a:t>Depozitul este amplasat in Partea de </a:t>
            </a:r>
            <a:r>
              <a:rPr lang="vi-VN" sz="1000" b="1" dirty="0">
                <a:latin typeface="+mj-lt"/>
              </a:rPr>
              <a:t>N</a:t>
            </a:r>
            <a:r>
              <a:rPr lang="vi-VN" sz="1000" dirty="0">
                <a:latin typeface="+mj-lt"/>
              </a:rPr>
              <a:t> a Municipiului Craiova (la iesirea spre Drobeta Turnu Severin cu acces la E70 , in incinta fostului Combinat  Doljchim) intr-o zona fara miscari tectonice, fara alunecari de teren, fara posibilitati de inundatii, cu o activitate seismica  conform zonei.</a:t>
            </a:r>
          </a:p>
          <a:p>
            <a:pPr marL="0" indent="0">
              <a:buNone/>
            </a:pPr>
            <a:r>
              <a:rPr lang="vi-VN" sz="1000" b="1" dirty="0">
                <a:latin typeface="+mj-lt"/>
              </a:rPr>
              <a:t>8. DATA INTOCMIRII NOTIFICARII:   15.11.2016</a:t>
            </a:r>
          </a:p>
          <a:p>
            <a:pPr marL="0" indent="0">
              <a:buNone/>
            </a:pPr>
            <a:r>
              <a:rPr lang="vi-VN" sz="1000" b="1" dirty="0">
                <a:latin typeface="+mj-lt"/>
              </a:rPr>
              <a:t>9. DATELE DE </a:t>
            </a:r>
            <a:r>
              <a:rPr lang="vi-VN" sz="1000" b="1" dirty="0" smtClean="0">
                <a:latin typeface="+mj-lt"/>
              </a:rPr>
              <a:t>I</a:t>
            </a:r>
            <a:r>
              <a:rPr lang="en-US" sz="1000" b="1" dirty="0" smtClean="0">
                <a:latin typeface="+mj-lt"/>
              </a:rPr>
              <a:t>D</a:t>
            </a:r>
            <a:r>
              <a:rPr lang="vi-VN" sz="1000" b="1" dirty="0" smtClean="0">
                <a:latin typeface="+mj-lt"/>
              </a:rPr>
              <a:t>ENTIFICARE </a:t>
            </a:r>
            <a:r>
              <a:rPr lang="vi-VN" sz="1000" b="1" dirty="0">
                <a:latin typeface="+mj-lt"/>
              </a:rPr>
              <a:t>A PERSOANEI CARE A INTOCMIT NOTIFICAREA</a:t>
            </a:r>
          </a:p>
          <a:p>
            <a:pPr marL="0" indent="0">
              <a:buNone/>
            </a:pPr>
            <a:r>
              <a:rPr lang="vi-VN" sz="1000" dirty="0">
                <a:latin typeface="+mj-lt"/>
              </a:rPr>
              <a:t> Responsabil cu protectia mediului Depozit Isalnita – Petcan Mihaita  tel:0724052795</a:t>
            </a:r>
          </a:p>
          <a:p>
            <a:pPr marL="0" indent="0">
              <a:buNone/>
            </a:pPr>
            <a:r>
              <a:rPr lang="vi-VN" sz="900" b="1" dirty="0"/>
              <a:t>	</a:t>
            </a:r>
          </a:p>
          <a:p>
            <a:pPr marL="0" indent="0">
              <a:buNone/>
            </a:pPr>
            <a:r>
              <a:rPr lang="vi-VN" sz="1200" b="1" dirty="0" smtClean="0"/>
              <a:t> </a:t>
            </a:r>
            <a:endParaRPr lang="en-US" sz="1200" b="1" dirty="0"/>
          </a:p>
        </p:txBody>
      </p:sp>
      <p:sp>
        <p:nvSpPr>
          <p:cNvPr id="4" name="Slide Number Placeholder 3"/>
          <p:cNvSpPr>
            <a:spLocks noGrp="1"/>
          </p:cNvSpPr>
          <p:nvPr>
            <p:ph type="sldNum" sz="quarter" idx="4"/>
          </p:nvPr>
        </p:nvSpPr>
        <p:spPr/>
        <p:txBody>
          <a:bodyPr/>
          <a:lstStyle/>
          <a:p>
            <a:pPr>
              <a:defRPr/>
            </a:pPr>
            <a:r>
              <a:rPr lang="en-GB" smtClean="0"/>
              <a:t> </a:t>
            </a:r>
            <a:fld id="{A8158DD3-3AB0-A847-8F72-FCC7221D7BC2}" type="slidenum">
              <a:rPr lang="en-GB" smtClean="0"/>
              <a:pPr>
                <a:defRPr/>
              </a:pPr>
              <a:t>14</a:t>
            </a:fld>
            <a:r>
              <a:rPr lang="en-GB" smtClean="0"/>
              <a:t> |</a:t>
            </a:r>
            <a:endParaRPr lang="en-GB" dirty="0"/>
          </a:p>
        </p:txBody>
      </p:sp>
      <p:sp>
        <p:nvSpPr>
          <p:cNvPr id="5" name="Footer Placeholder 4"/>
          <p:cNvSpPr>
            <a:spLocks noGrp="1"/>
          </p:cNvSpPr>
          <p:nvPr>
            <p:ph type="ftr" sz="quarter" idx="3"/>
          </p:nvPr>
        </p:nvSpPr>
        <p:spPr/>
        <p:txBody>
          <a:bodyPr/>
          <a:lstStyle/>
          <a:p>
            <a:pPr>
              <a:defRPr/>
            </a:pPr>
            <a:r>
              <a:rPr lang="en-GB" smtClean="0"/>
              <a:t>Borealis L.A.T</a:t>
            </a:r>
            <a:endParaRPr lang="en-GB" dirty="0"/>
          </a:p>
        </p:txBody>
      </p:sp>
      <p:sp>
        <p:nvSpPr>
          <p:cNvPr id="6" name="Titlu 5"/>
          <p:cNvSpPr>
            <a:spLocks noGrp="1"/>
          </p:cNvSpPr>
          <p:nvPr>
            <p:ph type="title"/>
          </p:nvPr>
        </p:nvSpPr>
        <p:spPr>
          <a:xfrm>
            <a:off x="625475" y="1052736"/>
            <a:ext cx="7991476" cy="538386"/>
          </a:xfrm>
        </p:spPr>
        <p:txBody>
          <a:bodyPr/>
          <a:lstStyle/>
          <a:p>
            <a:r>
              <a:rPr lang="en-US" sz="2000" dirty="0" err="1" smtClean="0"/>
              <a:t>Notificarea</a:t>
            </a:r>
            <a:r>
              <a:rPr lang="en-US" sz="2000" dirty="0" smtClean="0"/>
              <a:t> : </a:t>
            </a:r>
            <a:r>
              <a:rPr lang="pt-BR" sz="1800" dirty="0" smtClean="0"/>
              <a:t>intocmita </a:t>
            </a:r>
            <a:r>
              <a:rPr lang="pt-BR" sz="1800" dirty="0"/>
              <a:t>conform cerintelor </a:t>
            </a:r>
            <a:r>
              <a:rPr lang="pt-BR" sz="1800" dirty="0" smtClean="0"/>
              <a:t>art. </a:t>
            </a:r>
            <a:r>
              <a:rPr lang="pt-BR" sz="1800" dirty="0"/>
              <a:t>7 din </a:t>
            </a:r>
            <a:r>
              <a:rPr lang="pt-BR" sz="1800" dirty="0" smtClean="0"/>
              <a:t>Legea </a:t>
            </a:r>
            <a:r>
              <a:rPr lang="pt-BR" sz="1800" dirty="0"/>
              <a:t>59/2016</a:t>
            </a:r>
            <a:endParaRPr lang="en-US" sz="1800" dirty="0"/>
          </a:p>
        </p:txBody>
      </p:sp>
      <p:graphicFrame>
        <p:nvGraphicFramePr>
          <p:cNvPr id="7" name="Obiect 6"/>
          <p:cNvGraphicFramePr>
            <a:graphicFrameLocks noChangeAspect="1"/>
          </p:cNvGraphicFramePr>
          <p:nvPr>
            <p:extLst>
              <p:ext uri="{D42A27DB-BD31-4B8C-83A1-F6EECF244321}">
                <p14:modId xmlns:p14="http://schemas.microsoft.com/office/powerpoint/2010/main" val="707713795"/>
              </p:ext>
            </p:extLst>
          </p:nvPr>
        </p:nvGraphicFramePr>
        <p:xfrm>
          <a:off x="6332538" y="5903913"/>
          <a:ext cx="2022475" cy="488950"/>
        </p:xfrm>
        <a:graphic>
          <a:graphicData uri="http://schemas.openxmlformats.org/presentationml/2006/ole">
            <mc:AlternateContent xmlns:mc="http://schemas.openxmlformats.org/markup-compatibility/2006">
              <mc:Choice xmlns:v="urn:schemas-microsoft-com:vml" Requires="v">
                <p:oleObj spid="_x0000_s3093" name="Packager Shell Object" showAsIcon="1" r:id="rId3" imgW="2023200" imgH="489600" progId="Package">
                  <p:embed/>
                </p:oleObj>
              </mc:Choice>
              <mc:Fallback>
                <p:oleObj name="Packager Shell Object" showAsIcon="1" r:id="rId3" imgW="2023200" imgH="489600" progId="Package">
                  <p:embed/>
                  <p:pic>
                    <p:nvPicPr>
                      <p:cNvPr id="0" name="Object 6"/>
                      <p:cNvPicPr>
                        <a:picLocks noChangeAspect="1" noChangeArrowheads="1"/>
                      </p:cNvPicPr>
                      <p:nvPr/>
                    </p:nvPicPr>
                    <p:blipFill>
                      <a:blip r:embed="rId4"/>
                      <a:srcRect/>
                      <a:stretch>
                        <a:fillRect/>
                      </a:stretch>
                    </p:blipFill>
                    <p:spPr bwMode="auto">
                      <a:xfrm>
                        <a:off x="6332538" y="5903913"/>
                        <a:ext cx="2022475" cy="48895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7479911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262" y="1124744"/>
            <a:ext cx="8460233" cy="791861"/>
          </a:xfrm>
        </p:spPr>
        <p:txBody>
          <a:bodyPr/>
          <a:lstStyle/>
          <a:p>
            <a:r>
              <a:rPr lang="en-US" sz="1200" dirty="0" err="1" smtClean="0"/>
              <a:t>Notificare</a:t>
            </a:r>
            <a:r>
              <a:rPr lang="en-US" sz="1200" dirty="0"/>
              <a:t> SEVESO III – </a:t>
            </a:r>
            <a:r>
              <a:rPr lang="en-US" sz="1200" dirty="0" smtClean="0"/>
              <a:t>3..LISTA </a:t>
            </a:r>
            <a:r>
              <a:rPr lang="en-US" sz="1200" dirty="0"/>
              <a:t>SUBSTANTELOR PERICULOASE  </a:t>
            </a:r>
            <a:r>
              <a:rPr lang="en-US" sz="1200" dirty="0" err="1"/>
              <a:t>prezente</a:t>
            </a:r>
            <a:r>
              <a:rPr lang="en-US" sz="1200" dirty="0"/>
              <a:t> </a:t>
            </a:r>
            <a:r>
              <a:rPr lang="en-US" sz="1200" dirty="0" err="1"/>
              <a:t>pe</a:t>
            </a:r>
            <a:r>
              <a:rPr lang="en-US" sz="1200" dirty="0"/>
              <a:t> </a:t>
            </a:r>
            <a:r>
              <a:rPr lang="en-US" sz="1200" dirty="0" err="1"/>
              <a:t>amplasamentul</a:t>
            </a:r>
            <a:r>
              <a:rPr lang="en-US" sz="1200" dirty="0"/>
              <a:t> </a:t>
            </a:r>
            <a:r>
              <a:rPr lang="en-US" sz="1200" dirty="0" err="1"/>
              <a:t>unitatii</a:t>
            </a:r>
            <a:r>
              <a:rPr lang="en-US" sz="1200" dirty="0"/>
              <a:t> </a:t>
            </a:r>
            <a:r>
              <a:rPr lang="en-US" sz="1200" dirty="0" err="1"/>
              <a:t>economice</a:t>
            </a:r>
            <a:r>
              <a:rPr lang="en-US" sz="1200" dirty="0"/>
              <a:t>:</a:t>
            </a:r>
          </a:p>
        </p:txBody>
      </p:sp>
      <p:sp>
        <p:nvSpPr>
          <p:cNvPr id="3" name="Slide Number Placeholder 2"/>
          <p:cNvSpPr>
            <a:spLocks noGrp="1"/>
          </p:cNvSpPr>
          <p:nvPr>
            <p:ph type="sldNum" sz="quarter" idx="4"/>
          </p:nvPr>
        </p:nvSpPr>
        <p:spPr/>
        <p:txBody>
          <a:bodyPr/>
          <a:lstStyle/>
          <a:p>
            <a:pPr>
              <a:defRPr/>
            </a:pPr>
            <a:r>
              <a:rPr lang="en-GB" smtClean="0"/>
              <a:t> </a:t>
            </a:r>
            <a:fld id="{A8158DD3-3AB0-A847-8F72-FCC7221D7BC2}" type="slidenum">
              <a:rPr lang="en-GB" smtClean="0"/>
              <a:pPr>
                <a:defRPr/>
              </a:pPr>
              <a:t>15</a:t>
            </a:fld>
            <a:r>
              <a:rPr lang="en-GB" smtClean="0"/>
              <a:t> |</a:t>
            </a:r>
            <a:endParaRPr lang="en-GB" dirty="0"/>
          </a:p>
        </p:txBody>
      </p:sp>
      <p:sp>
        <p:nvSpPr>
          <p:cNvPr id="4" name="Footer Placeholder 3"/>
          <p:cNvSpPr>
            <a:spLocks noGrp="1"/>
          </p:cNvSpPr>
          <p:nvPr>
            <p:ph type="ftr" sz="quarter" idx="3"/>
          </p:nvPr>
        </p:nvSpPr>
        <p:spPr/>
        <p:txBody>
          <a:bodyPr/>
          <a:lstStyle/>
          <a:p>
            <a:pPr>
              <a:defRPr/>
            </a:pPr>
            <a:r>
              <a:rPr lang="en-GB" smtClean="0"/>
              <a:t>Borealis L.A.T</a:t>
            </a:r>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1385786910"/>
              </p:ext>
            </p:extLst>
          </p:nvPr>
        </p:nvGraphicFramePr>
        <p:xfrm>
          <a:off x="607120" y="1700808"/>
          <a:ext cx="8100191" cy="4565014"/>
        </p:xfrm>
        <a:graphic>
          <a:graphicData uri="http://schemas.openxmlformats.org/drawingml/2006/table">
            <a:tbl>
              <a:tblPr firstRow="1" firstCol="1" bandRow="1"/>
              <a:tblGrid>
                <a:gridCol w="290238"/>
                <a:gridCol w="577930"/>
                <a:gridCol w="580476"/>
                <a:gridCol w="649727"/>
                <a:gridCol w="649727"/>
                <a:gridCol w="505117"/>
                <a:gridCol w="432812"/>
                <a:gridCol w="360506"/>
                <a:gridCol w="360506"/>
                <a:gridCol w="580476"/>
                <a:gridCol w="580476"/>
                <a:gridCol w="580476"/>
                <a:gridCol w="649217"/>
                <a:gridCol w="580476"/>
                <a:gridCol w="722031"/>
              </a:tblGrid>
              <a:tr h="935186">
                <a:tc rowSpan="2">
                  <a:txBody>
                    <a:bodyPr/>
                    <a:lstStyle/>
                    <a:p>
                      <a:pPr algn="ctr">
                        <a:lnSpc>
                          <a:spcPct val="115000"/>
                        </a:lnSpc>
                        <a:spcAft>
                          <a:spcPts val="0"/>
                        </a:spcAft>
                      </a:pPr>
                      <a:r>
                        <a:rPr lang="en-US" sz="700" dirty="0">
                          <a:solidFill>
                            <a:srgbClr val="000000"/>
                          </a:solidFill>
                          <a:effectLst/>
                          <a:latin typeface="Times New Roman"/>
                          <a:ea typeface="Times New Roman"/>
                          <a:cs typeface="Times New Roman"/>
                        </a:rPr>
                        <a:t> </a:t>
                      </a:r>
                      <a:endParaRPr lang="en-US" sz="800" dirty="0">
                        <a:effectLst/>
                        <a:latin typeface="Calibri"/>
                        <a:ea typeface="Times New Roman"/>
                        <a:cs typeface="Times New Roman"/>
                      </a:endParaRPr>
                    </a:p>
                  </a:txBody>
                  <a:tcPr marL="51633" marR="516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en-US" sz="700">
                          <a:solidFill>
                            <a:srgbClr val="000000"/>
                          </a:solidFill>
                          <a:effectLst/>
                          <a:latin typeface="Times New Roman"/>
                          <a:ea typeface="Times New Roman"/>
                          <a:cs typeface="Times New Roman"/>
                        </a:rPr>
                        <a:t>Denumirea substanței periculoase/ amestecului </a:t>
                      </a:r>
                      <a:endParaRPr lang="en-US" sz="800">
                        <a:effectLst/>
                        <a:latin typeface="Calibri"/>
                        <a:ea typeface="Times New Roman"/>
                        <a:cs typeface="Times New Roman"/>
                      </a:endParaRPr>
                    </a:p>
                  </a:txBody>
                  <a:tcPr marL="51633" marR="516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en-US" sz="700">
                          <a:solidFill>
                            <a:srgbClr val="000000"/>
                          </a:solidFill>
                          <a:effectLst/>
                          <a:latin typeface="Times New Roman"/>
                          <a:ea typeface="Times New Roman"/>
                          <a:cs typeface="Times New Roman"/>
                        </a:rPr>
                        <a:t>Denumirea comerciala a substantei periculoase/amestecului </a:t>
                      </a:r>
                      <a:endParaRPr lang="en-US" sz="800">
                        <a:effectLst/>
                        <a:latin typeface="Calibri"/>
                        <a:ea typeface="Times New Roman"/>
                        <a:cs typeface="Times New Roman"/>
                      </a:endParaRPr>
                    </a:p>
                  </a:txBody>
                  <a:tcPr marL="51633" marR="516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en-US" sz="700">
                          <a:solidFill>
                            <a:srgbClr val="000000"/>
                          </a:solidFill>
                          <a:effectLst/>
                          <a:latin typeface="Times New Roman"/>
                          <a:ea typeface="Times New Roman"/>
                          <a:cs typeface="Times New Roman"/>
                        </a:rPr>
                        <a:t>Nr. CAS</a:t>
                      </a:r>
                      <a:endParaRPr lang="en-US" sz="800">
                        <a:effectLst/>
                        <a:latin typeface="Calibri"/>
                        <a:ea typeface="Times New Roman"/>
                        <a:cs typeface="Times New Roman"/>
                      </a:endParaRPr>
                    </a:p>
                  </a:txBody>
                  <a:tcPr marL="51633" marR="516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en-US" sz="700">
                          <a:solidFill>
                            <a:srgbClr val="000000"/>
                          </a:solidFill>
                          <a:effectLst/>
                          <a:latin typeface="Times New Roman"/>
                          <a:ea typeface="Times New Roman"/>
                          <a:cs typeface="Times New Roman"/>
                        </a:rPr>
                        <a:t>Fraza de pericol  </a:t>
                      </a:r>
                      <a:endParaRPr lang="en-US" sz="800">
                        <a:effectLst/>
                        <a:latin typeface="Calibri"/>
                        <a:ea typeface="Times New Roman"/>
                        <a:cs typeface="Times New Roman"/>
                      </a:endParaRPr>
                    </a:p>
                  </a:txBody>
                  <a:tcPr marL="51633" marR="516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en-US" sz="700">
                          <a:solidFill>
                            <a:srgbClr val="000000"/>
                          </a:solidFill>
                          <a:effectLst/>
                          <a:latin typeface="Times New Roman"/>
                          <a:ea typeface="Times New Roman"/>
                          <a:cs typeface="Times New Roman"/>
                        </a:rPr>
                        <a:t>Clasa de pericol</a:t>
                      </a:r>
                      <a:endParaRPr lang="en-US" sz="800">
                        <a:effectLst/>
                        <a:latin typeface="Calibri"/>
                        <a:ea typeface="Times New Roman"/>
                        <a:cs typeface="Times New Roman"/>
                      </a:endParaRPr>
                    </a:p>
                  </a:txBody>
                  <a:tcPr marL="51633" marR="516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en-US" sz="700">
                          <a:solidFill>
                            <a:srgbClr val="000000"/>
                          </a:solidFill>
                          <a:effectLst/>
                          <a:latin typeface="Times New Roman"/>
                          <a:ea typeface="Times New Roman"/>
                          <a:cs typeface="Times New Roman"/>
                        </a:rPr>
                        <a:t>Categoria de pericol</a:t>
                      </a:r>
                      <a:endParaRPr lang="en-US" sz="800">
                        <a:effectLst/>
                        <a:latin typeface="Calibri"/>
                        <a:ea typeface="Times New Roman"/>
                        <a:cs typeface="Times New Roman"/>
                      </a:endParaRPr>
                    </a:p>
                  </a:txBody>
                  <a:tcPr marL="51633" marR="516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en-US" sz="700">
                          <a:solidFill>
                            <a:srgbClr val="000000"/>
                          </a:solidFill>
                          <a:effectLst/>
                          <a:latin typeface="Times New Roman"/>
                          <a:ea typeface="Times New Roman"/>
                          <a:cs typeface="Times New Roman"/>
                        </a:rPr>
                        <a:t>Cantitatea existenta</a:t>
                      </a:r>
                      <a:endParaRPr lang="en-US" sz="800">
                        <a:effectLst/>
                        <a:latin typeface="Calibri"/>
                        <a:ea typeface="Times New Roman"/>
                        <a:cs typeface="Times New Roman"/>
                      </a:endParaRPr>
                    </a:p>
                  </a:txBody>
                  <a:tcPr marL="51633" marR="516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a:lnSpc>
                          <a:spcPct val="115000"/>
                        </a:lnSpc>
                        <a:spcAft>
                          <a:spcPts val="0"/>
                        </a:spcAft>
                      </a:pPr>
                      <a:r>
                        <a:rPr lang="en-US" sz="700">
                          <a:solidFill>
                            <a:srgbClr val="000000"/>
                          </a:solidFill>
                          <a:effectLst/>
                          <a:latin typeface="Times New Roman"/>
                          <a:ea typeface="Times New Roman"/>
                          <a:cs typeface="Times New Roman"/>
                        </a:rPr>
                        <a:t>Capacitatea totala de stocare a substantelor/amestecurilor existente pe amplasament/posibil a fi prezente pe amplasament                                   *                                                                                                                                                                                                           **</a:t>
                      </a:r>
                      <a:endParaRPr lang="en-US" sz="800">
                        <a:effectLst/>
                        <a:latin typeface="Calibri"/>
                        <a:ea typeface="Times New Roman"/>
                        <a:cs typeface="Times New Roman"/>
                      </a:endParaRPr>
                    </a:p>
                  </a:txBody>
                  <a:tcPr marL="51633" marR="516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rowSpan="2">
                  <a:txBody>
                    <a:bodyPr/>
                    <a:lstStyle/>
                    <a:p>
                      <a:pPr algn="ctr">
                        <a:lnSpc>
                          <a:spcPct val="115000"/>
                        </a:lnSpc>
                        <a:spcAft>
                          <a:spcPts val="0"/>
                        </a:spcAft>
                      </a:pPr>
                      <a:r>
                        <a:rPr lang="en-US" sz="700">
                          <a:solidFill>
                            <a:srgbClr val="000000"/>
                          </a:solidFill>
                          <a:effectLst/>
                          <a:latin typeface="Times New Roman"/>
                          <a:ea typeface="Times New Roman"/>
                          <a:cs typeface="Times New Roman"/>
                        </a:rPr>
                        <a:t>Starea fizică</a:t>
                      </a:r>
                      <a:endParaRPr lang="en-US" sz="800">
                        <a:effectLst/>
                        <a:latin typeface="Calibri"/>
                        <a:ea typeface="Times New Roman"/>
                        <a:cs typeface="Times New Roman"/>
                      </a:endParaRPr>
                    </a:p>
                  </a:txBody>
                  <a:tcPr marL="51633" marR="516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en-US" sz="700">
                          <a:solidFill>
                            <a:srgbClr val="000000"/>
                          </a:solidFill>
                          <a:effectLst/>
                          <a:latin typeface="Times New Roman"/>
                          <a:ea typeface="Times New Roman"/>
                          <a:cs typeface="Times New Roman"/>
                        </a:rPr>
                        <a:t>Mod de stocare</a:t>
                      </a:r>
                      <a:endParaRPr lang="en-US" sz="800">
                        <a:effectLst/>
                        <a:latin typeface="Calibri"/>
                        <a:ea typeface="Times New Roman"/>
                        <a:cs typeface="Times New Roman"/>
                      </a:endParaRPr>
                    </a:p>
                  </a:txBody>
                  <a:tcPr marL="51633" marR="516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en-US" sz="700">
                          <a:solidFill>
                            <a:srgbClr val="000000"/>
                          </a:solidFill>
                          <a:effectLst/>
                          <a:latin typeface="Times New Roman"/>
                          <a:ea typeface="Times New Roman"/>
                          <a:cs typeface="Times New Roman"/>
                        </a:rPr>
                        <a:t>Condiții de stocare/ operare</a:t>
                      </a:r>
                      <a:endParaRPr lang="en-US" sz="800">
                        <a:effectLst/>
                        <a:latin typeface="Calibri"/>
                        <a:ea typeface="Times New Roman"/>
                        <a:cs typeface="Times New Roman"/>
                      </a:endParaRPr>
                    </a:p>
                  </a:txBody>
                  <a:tcPr marL="51633" marR="516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en-US" sz="700">
                          <a:solidFill>
                            <a:srgbClr val="000000"/>
                          </a:solidFill>
                          <a:effectLst/>
                          <a:latin typeface="Times New Roman"/>
                          <a:ea typeface="Times New Roman"/>
                          <a:cs typeface="Times New Roman"/>
                        </a:rPr>
                        <a:t>Localizare</a:t>
                      </a:r>
                      <a:endParaRPr lang="en-US" sz="800">
                        <a:effectLst/>
                        <a:latin typeface="Calibri"/>
                        <a:ea typeface="Times New Roman"/>
                        <a:cs typeface="Times New Roman"/>
                      </a:endParaRPr>
                    </a:p>
                  </a:txBody>
                  <a:tcPr marL="51633" marR="516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0762">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a:lnSpc>
                          <a:spcPct val="115000"/>
                        </a:lnSpc>
                        <a:spcAft>
                          <a:spcPts val="0"/>
                        </a:spcAft>
                      </a:pPr>
                      <a:r>
                        <a:rPr lang="en-US" sz="700">
                          <a:solidFill>
                            <a:srgbClr val="000000"/>
                          </a:solidFill>
                          <a:effectLst/>
                          <a:latin typeface="Times New Roman"/>
                          <a:ea typeface="Times New Roman"/>
                          <a:cs typeface="Times New Roman"/>
                        </a:rPr>
                        <a:t>m</a:t>
                      </a:r>
                      <a:r>
                        <a:rPr lang="en-US" sz="700" baseline="30000">
                          <a:solidFill>
                            <a:srgbClr val="000000"/>
                          </a:solidFill>
                          <a:effectLst/>
                          <a:latin typeface="Times New Roman"/>
                          <a:ea typeface="Times New Roman"/>
                          <a:cs typeface="Times New Roman"/>
                        </a:rPr>
                        <a:t>3</a:t>
                      </a:r>
                      <a:endParaRPr lang="en-US" sz="800">
                        <a:effectLst/>
                        <a:latin typeface="Calibri"/>
                        <a:ea typeface="Times New Roman"/>
                        <a:cs typeface="Times New Roman"/>
                      </a:endParaRPr>
                    </a:p>
                  </a:txBody>
                  <a:tcPr marL="51633" marR="516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700">
                          <a:solidFill>
                            <a:srgbClr val="000000"/>
                          </a:solidFill>
                          <a:effectLst/>
                          <a:latin typeface="Times New Roman"/>
                          <a:ea typeface="Times New Roman"/>
                          <a:cs typeface="Times New Roman"/>
                        </a:rPr>
                        <a:t>tone</a:t>
                      </a:r>
                      <a:endParaRPr lang="en-US" sz="800">
                        <a:effectLst/>
                        <a:latin typeface="Calibri"/>
                        <a:ea typeface="Times New Roman"/>
                        <a:cs typeface="Times New Roman"/>
                      </a:endParaRPr>
                    </a:p>
                  </a:txBody>
                  <a:tcPr marL="51633" marR="516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700">
                          <a:solidFill>
                            <a:srgbClr val="000000"/>
                          </a:solidFill>
                          <a:effectLst/>
                          <a:latin typeface="Times New Roman"/>
                          <a:ea typeface="Times New Roman"/>
                          <a:cs typeface="Times New Roman"/>
                        </a:rPr>
                        <a:t>m</a:t>
                      </a:r>
                      <a:r>
                        <a:rPr lang="en-US" sz="700" baseline="30000">
                          <a:solidFill>
                            <a:srgbClr val="000000"/>
                          </a:solidFill>
                          <a:effectLst/>
                          <a:latin typeface="Times New Roman"/>
                          <a:ea typeface="Times New Roman"/>
                          <a:cs typeface="Times New Roman"/>
                        </a:rPr>
                        <a:t>3</a:t>
                      </a:r>
                      <a:endParaRPr lang="en-US" sz="800">
                        <a:effectLst/>
                        <a:latin typeface="Calibri"/>
                        <a:ea typeface="Times New Roman"/>
                        <a:cs typeface="Times New Roman"/>
                      </a:endParaRPr>
                    </a:p>
                  </a:txBody>
                  <a:tcPr marL="51633" marR="516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700">
                          <a:solidFill>
                            <a:srgbClr val="000000"/>
                          </a:solidFill>
                          <a:effectLst/>
                          <a:latin typeface="Times New Roman"/>
                          <a:ea typeface="Times New Roman"/>
                          <a:cs typeface="Times New Roman"/>
                        </a:rPr>
                        <a:t>tone</a:t>
                      </a:r>
                      <a:endParaRPr lang="en-US" sz="800">
                        <a:effectLst/>
                        <a:latin typeface="Calibri"/>
                        <a:ea typeface="Times New Roman"/>
                        <a:cs typeface="Times New Roman"/>
                      </a:endParaRPr>
                    </a:p>
                  </a:txBody>
                  <a:tcPr marL="51633" marR="516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1086856">
                <a:tc>
                  <a:txBody>
                    <a:bodyPr/>
                    <a:lstStyle/>
                    <a:p>
                      <a:pPr algn="r">
                        <a:lnSpc>
                          <a:spcPct val="115000"/>
                        </a:lnSpc>
                        <a:spcAft>
                          <a:spcPts val="0"/>
                        </a:spcAft>
                      </a:pPr>
                      <a:r>
                        <a:rPr lang="en-US" sz="700">
                          <a:solidFill>
                            <a:srgbClr val="000000"/>
                          </a:solidFill>
                          <a:effectLst/>
                          <a:latin typeface="Times New Roman"/>
                          <a:ea typeface="Times New Roman"/>
                          <a:cs typeface="Times New Roman"/>
                        </a:rPr>
                        <a:t>1</a:t>
                      </a:r>
                      <a:endParaRPr lang="en-US" sz="800">
                        <a:effectLst/>
                        <a:latin typeface="Calibri"/>
                        <a:ea typeface="Times New Roman"/>
                        <a:cs typeface="Times New Roman"/>
                      </a:endParaRPr>
                    </a:p>
                  </a:txBody>
                  <a:tcPr marL="51633" marR="516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700">
                          <a:solidFill>
                            <a:srgbClr val="000000"/>
                          </a:solidFill>
                          <a:effectLst/>
                          <a:latin typeface="Times New Roman"/>
                          <a:ea typeface="Times New Roman"/>
                          <a:cs typeface="Times New Roman"/>
                        </a:rPr>
                        <a:t>Azotat de amoniu </a:t>
                      </a:r>
                      <a:endParaRPr lang="en-US" sz="800">
                        <a:effectLst/>
                        <a:latin typeface="Calibri"/>
                        <a:ea typeface="Times New Roman"/>
                        <a:cs typeface="Times New Roman"/>
                      </a:endParaRPr>
                    </a:p>
                  </a:txBody>
                  <a:tcPr marL="51633" marR="516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700">
                          <a:solidFill>
                            <a:srgbClr val="000000"/>
                          </a:solidFill>
                          <a:effectLst/>
                          <a:latin typeface="Times New Roman"/>
                          <a:ea typeface="Times New Roman"/>
                          <a:cs typeface="Times New Roman"/>
                        </a:rPr>
                        <a:t>NEOFERT </a:t>
                      </a:r>
                      <a:endParaRPr lang="en-US" sz="800">
                        <a:effectLst/>
                        <a:latin typeface="Calibri"/>
                        <a:ea typeface="Times New Roman"/>
                        <a:cs typeface="Times New Roman"/>
                      </a:endParaRPr>
                    </a:p>
                  </a:txBody>
                  <a:tcPr marL="51633" marR="516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700">
                          <a:solidFill>
                            <a:srgbClr val="000000"/>
                          </a:solidFill>
                          <a:effectLst/>
                          <a:latin typeface="Times New Roman"/>
                          <a:ea typeface="Times New Roman"/>
                          <a:cs typeface="Times New Roman"/>
                        </a:rPr>
                        <a:t>6484-52-2</a:t>
                      </a:r>
                      <a:br>
                        <a:rPr lang="en-US" sz="700">
                          <a:solidFill>
                            <a:srgbClr val="000000"/>
                          </a:solidFill>
                          <a:effectLst/>
                          <a:latin typeface="Times New Roman"/>
                          <a:ea typeface="Times New Roman"/>
                          <a:cs typeface="Times New Roman"/>
                        </a:rPr>
                      </a:br>
                      <a:r>
                        <a:rPr lang="en-US" sz="700">
                          <a:solidFill>
                            <a:srgbClr val="000000"/>
                          </a:solidFill>
                          <a:effectLst/>
                          <a:latin typeface="Times New Roman"/>
                          <a:ea typeface="Times New Roman"/>
                          <a:cs typeface="Times New Roman"/>
                        </a:rPr>
                        <a:t>10377-60-3</a:t>
                      </a:r>
                      <a:br>
                        <a:rPr lang="en-US" sz="700">
                          <a:solidFill>
                            <a:srgbClr val="000000"/>
                          </a:solidFill>
                          <a:effectLst/>
                          <a:latin typeface="Times New Roman"/>
                          <a:ea typeface="Times New Roman"/>
                          <a:cs typeface="Times New Roman"/>
                        </a:rPr>
                      </a:br>
                      <a:r>
                        <a:rPr lang="en-US" sz="700">
                          <a:solidFill>
                            <a:srgbClr val="000000"/>
                          </a:solidFill>
                          <a:effectLst/>
                          <a:latin typeface="Times New Roman"/>
                          <a:ea typeface="Times New Roman"/>
                          <a:cs typeface="Times New Roman"/>
                        </a:rPr>
                        <a:t>6484-52-2</a:t>
                      </a:r>
                      <a:br>
                        <a:rPr lang="en-US" sz="700">
                          <a:solidFill>
                            <a:srgbClr val="000000"/>
                          </a:solidFill>
                          <a:effectLst/>
                          <a:latin typeface="Times New Roman"/>
                          <a:ea typeface="Times New Roman"/>
                          <a:cs typeface="Times New Roman"/>
                        </a:rPr>
                      </a:br>
                      <a:r>
                        <a:rPr lang="en-US" sz="700">
                          <a:solidFill>
                            <a:srgbClr val="000000"/>
                          </a:solidFill>
                          <a:effectLst/>
                          <a:latin typeface="Times New Roman"/>
                          <a:ea typeface="Times New Roman"/>
                          <a:cs typeface="Times New Roman"/>
                        </a:rPr>
                        <a:t>10377-60-3</a:t>
                      </a:r>
                      <a:endParaRPr lang="en-US" sz="800">
                        <a:effectLst/>
                        <a:latin typeface="Calibri"/>
                        <a:ea typeface="Times New Roman"/>
                        <a:cs typeface="Times New Roman"/>
                      </a:endParaRPr>
                    </a:p>
                  </a:txBody>
                  <a:tcPr marL="51633" marR="516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700">
                          <a:solidFill>
                            <a:srgbClr val="000000"/>
                          </a:solidFill>
                          <a:effectLst/>
                          <a:latin typeface="Times New Roman"/>
                          <a:ea typeface="Times New Roman"/>
                          <a:cs typeface="Times New Roman"/>
                        </a:rPr>
                        <a:t>H272H319</a:t>
                      </a:r>
                      <a:endParaRPr lang="en-US" sz="800">
                        <a:effectLst/>
                        <a:latin typeface="Calibri"/>
                        <a:ea typeface="Times New Roman"/>
                        <a:cs typeface="Times New Roman"/>
                      </a:endParaRPr>
                    </a:p>
                  </a:txBody>
                  <a:tcPr marL="51633" marR="516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700">
                          <a:solidFill>
                            <a:srgbClr val="000000"/>
                          </a:solidFill>
                          <a:effectLst/>
                          <a:latin typeface="Times New Roman"/>
                          <a:ea typeface="Times New Roman"/>
                          <a:cs typeface="Times New Roman"/>
                        </a:rPr>
                        <a:t>P210</a:t>
                      </a:r>
                      <a:br>
                        <a:rPr lang="en-US" sz="700">
                          <a:solidFill>
                            <a:srgbClr val="000000"/>
                          </a:solidFill>
                          <a:effectLst/>
                          <a:latin typeface="Times New Roman"/>
                          <a:ea typeface="Times New Roman"/>
                          <a:cs typeface="Times New Roman"/>
                        </a:rPr>
                      </a:br>
                      <a:r>
                        <a:rPr lang="en-US" sz="700">
                          <a:solidFill>
                            <a:srgbClr val="000000"/>
                          </a:solidFill>
                          <a:effectLst/>
                          <a:latin typeface="Times New Roman"/>
                          <a:ea typeface="Times New Roman"/>
                          <a:cs typeface="Times New Roman"/>
                        </a:rPr>
                        <a:t>P220</a:t>
                      </a:r>
                      <a:br>
                        <a:rPr lang="en-US" sz="700">
                          <a:solidFill>
                            <a:srgbClr val="000000"/>
                          </a:solidFill>
                          <a:effectLst/>
                          <a:latin typeface="Times New Roman"/>
                          <a:ea typeface="Times New Roman"/>
                          <a:cs typeface="Times New Roman"/>
                        </a:rPr>
                      </a:br>
                      <a:r>
                        <a:rPr lang="en-US" sz="700">
                          <a:solidFill>
                            <a:srgbClr val="000000"/>
                          </a:solidFill>
                          <a:effectLst/>
                          <a:latin typeface="Times New Roman"/>
                          <a:ea typeface="Times New Roman"/>
                          <a:cs typeface="Times New Roman"/>
                        </a:rPr>
                        <a:t>P370+P378</a:t>
                      </a:r>
                      <a:br>
                        <a:rPr lang="en-US" sz="700">
                          <a:solidFill>
                            <a:srgbClr val="000000"/>
                          </a:solidFill>
                          <a:effectLst/>
                          <a:latin typeface="Times New Roman"/>
                          <a:ea typeface="Times New Roman"/>
                          <a:cs typeface="Times New Roman"/>
                        </a:rPr>
                      </a:br>
                      <a:r>
                        <a:rPr lang="en-US" sz="700">
                          <a:solidFill>
                            <a:srgbClr val="000000"/>
                          </a:solidFill>
                          <a:effectLst/>
                          <a:latin typeface="Times New Roman"/>
                          <a:ea typeface="Times New Roman"/>
                          <a:cs typeface="Times New Roman"/>
                        </a:rPr>
                        <a:t>P264</a:t>
                      </a:r>
                      <a:br>
                        <a:rPr lang="en-US" sz="700">
                          <a:solidFill>
                            <a:srgbClr val="000000"/>
                          </a:solidFill>
                          <a:effectLst/>
                          <a:latin typeface="Times New Roman"/>
                          <a:ea typeface="Times New Roman"/>
                          <a:cs typeface="Times New Roman"/>
                        </a:rPr>
                      </a:br>
                      <a:r>
                        <a:rPr lang="en-US" sz="700">
                          <a:solidFill>
                            <a:srgbClr val="000000"/>
                          </a:solidFill>
                          <a:effectLst/>
                          <a:latin typeface="Times New Roman"/>
                          <a:ea typeface="Times New Roman"/>
                          <a:cs typeface="Times New Roman"/>
                        </a:rPr>
                        <a:t>P280</a:t>
                      </a:r>
                      <a:br>
                        <a:rPr lang="en-US" sz="700">
                          <a:solidFill>
                            <a:srgbClr val="000000"/>
                          </a:solidFill>
                          <a:effectLst/>
                          <a:latin typeface="Times New Roman"/>
                          <a:ea typeface="Times New Roman"/>
                          <a:cs typeface="Times New Roman"/>
                        </a:rPr>
                      </a:br>
                      <a:r>
                        <a:rPr lang="en-US" sz="700">
                          <a:solidFill>
                            <a:srgbClr val="000000"/>
                          </a:solidFill>
                          <a:effectLst/>
                          <a:latin typeface="Times New Roman"/>
                          <a:ea typeface="Times New Roman"/>
                          <a:cs typeface="Times New Roman"/>
                        </a:rPr>
                        <a:t>P305+P351+P338</a:t>
                      </a:r>
                      <a:br>
                        <a:rPr lang="en-US" sz="700">
                          <a:solidFill>
                            <a:srgbClr val="000000"/>
                          </a:solidFill>
                          <a:effectLst/>
                          <a:latin typeface="Times New Roman"/>
                          <a:ea typeface="Times New Roman"/>
                          <a:cs typeface="Times New Roman"/>
                        </a:rPr>
                      </a:br>
                      <a:r>
                        <a:rPr lang="en-US" sz="700">
                          <a:solidFill>
                            <a:srgbClr val="000000"/>
                          </a:solidFill>
                          <a:effectLst/>
                          <a:latin typeface="Times New Roman"/>
                          <a:ea typeface="Times New Roman"/>
                          <a:cs typeface="Times New Roman"/>
                        </a:rPr>
                        <a:t>P501</a:t>
                      </a:r>
                      <a:endParaRPr lang="en-US" sz="800">
                        <a:effectLst/>
                        <a:latin typeface="Calibri"/>
                        <a:ea typeface="Times New Roman"/>
                        <a:cs typeface="Times New Roman"/>
                      </a:endParaRPr>
                    </a:p>
                  </a:txBody>
                  <a:tcPr marL="51633" marR="516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o-RO" sz="700">
                          <a:solidFill>
                            <a:srgbClr val="000000"/>
                          </a:solidFill>
                          <a:effectLst/>
                          <a:latin typeface="Arial"/>
                          <a:ea typeface="Times New Roman"/>
                          <a:cs typeface="Times New Roman"/>
                        </a:rPr>
                        <a:t>O, R8; Xi, R36</a:t>
                      </a:r>
                      <a:endParaRPr lang="en-US" sz="800">
                        <a:effectLst/>
                        <a:latin typeface="Calibri"/>
                        <a:ea typeface="Times New Roman"/>
                        <a:cs typeface="Times New Roman"/>
                      </a:endParaRPr>
                    </a:p>
                  </a:txBody>
                  <a:tcPr marL="51633" marR="516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700">
                          <a:solidFill>
                            <a:srgbClr val="000000"/>
                          </a:solidFill>
                          <a:effectLst/>
                          <a:latin typeface="Times New Roman"/>
                          <a:ea typeface="Times New Roman"/>
                          <a:cs typeface="Times New Roman"/>
                        </a:rPr>
                        <a:t> </a:t>
                      </a:r>
                      <a:endParaRPr lang="en-US" sz="800">
                        <a:effectLst/>
                        <a:latin typeface="Calibri"/>
                        <a:ea typeface="Times New Roman"/>
                        <a:cs typeface="Times New Roman"/>
                      </a:endParaRPr>
                    </a:p>
                  </a:txBody>
                  <a:tcPr marL="51633" marR="516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700">
                          <a:solidFill>
                            <a:srgbClr val="000000"/>
                          </a:solidFill>
                          <a:effectLst/>
                          <a:latin typeface="Times New Roman"/>
                          <a:ea typeface="Times New Roman"/>
                          <a:cs typeface="Times New Roman"/>
                        </a:rPr>
                        <a:t>1600</a:t>
                      </a:r>
                      <a:endParaRPr lang="en-US" sz="800">
                        <a:effectLst/>
                        <a:latin typeface="Calibri"/>
                        <a:ea typeface="Times New Roman"/>
                        <a:cs typeface="Times New Roman"/>
                      </a:endParaRPr>
                    </a:p>
                  </a:txBody>
                  <a:tcPr marL="51633" marR="516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700">
                          <a:solidFill>
                            <a:srgbClr val="000000"/>
                          </a:solidFill>
                          <a:effectLst/>
                          <a:latin typeface="Times New Roman"/>
                          <a:ea typeface="Times New Roman"/>
                          <a:cs typeface="Times New Roman"/>
                        </a:rPr>
                        <a:t> </a:t>
                      </a:r>
                      <a:endParaRPr lang="en-US" sz="800">
                        <a:effectLst/>
                        <a:latin typeface="Calibri"/>
                        <a:ea typeface="Times New Roman"/>
                        <a:cs typeface="Times New Roman"/>
                      </a:endParaRPr>
                    </a:p>
                  </a:txBody>
                  <a:tcPr marL="51633" marR="516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700">
                          <a:solidFill>
                            <a:srgbClr val="000000"/>
                          </a:solidFill>
                          <a:effectLst/>
                          <a:latin typeface="Times New Roman"/>
                          <a:ea typeface="Times New Roman"/>
                          <a:cs typeface="Times New Roman"/>
                        </a:rPr>
                        <a:t>4998</a:t>
                      </a:r>
                      <a:endParaRPr lang="en-US" sz="800">
                        <a:effectLst/>
                        <a:latin typeface="Calibri"/>
                        <a:ea typeface="Times New Roman"/>
                        <a:cs typeface="Times New Roman"/>
                      </a:endParaRPr>
                    </a:p>
                  </a:txBody>
                  <a:tcPr marL="51633" marR="516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700">
                          <a:solidFill>
                            <a:srgbClr val="000000"/>
                          </a:solidFill>
                          <a:effectLst/>
                          <a:latin typeface="Times New Roman"/>
                          <a:ea typeface="Times New Roman"/>
                          <a:cs typeface="Times New Roman"/>
                        </a:rPr>
                        <a:t>Solida, granule  </a:t>
                      </a:r>
                      <a:endParaRPr lang="en-US" sz="800">
                        <a:effectLst/>
                        <a:latin typeface="Calibri"/>
                        <a:ea typeface="Times New Roman"/>
                        <a:cs typeface="Times New Roman"/>
                      </a:endParaRPr>
                    </a:p>
                  </a:txBody>
                  <a:tcPr marL="51633" marR="516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700">
                          <a:solidFill>
                            <a:srgbClr val="000000"/>
                          </a:solidFill>
                          <a:effectLst/>
                          <a:latin typeface="Times New Roman"/>
                          <a:ea typeface="Times New Roman"/>
                          <a:cs typeface="Times New Roman"/>
                        </a:rPr>
                        <a:t>8330 BB x (600kg)/BB</a:t>
                      </a:r>
                      <a:endParaRPr lang="en-US" sz="800">
                        <a:effectLst/>
                        <a:latin typeface="Calibri"/>
                        <a:ea typeface="Times New Roman"/>
                        <a:cs typeface="Times New Roman"/>
                      </a:endParaRPr>
                    </a:p>
                  </a:txBody>
                  <a:tcPr marL="51633" marR="516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700">
                          <a:solidFill>
                            <a:srgbClr val="000000"/>
                          </a:solidFill>
                          <a:effectLst/>
                          <a:latin typeface="Times New Roman"/>
                          <a:ea typeface="Times New Roman"/>
                          <a:cs typeface="Times New Roman"/>
                        </a:rPr>
                        <a:t>Depozit acoperit </a:t>
                      </a:r>
                      <a:endParaRPr lang="en-US" sz="800">
                        <a:effectLst/>
                        <a:latin typeface="Calibri"/>
                        <a:ea typeface="Times New Roman"/>
                        <a:cs typeface="Times New Roman"/>
                      </a:endParaRPr>
                    </a:p>
                    <a:p>
                      <a:pPr>
                        <a:lnSpc>
                          <a:spcPct val="115000"/>
                        </a:lnSpc>
                        <a:spcAft>
                          <a:spcPts val="0"/>
                        </a:spcAft>
                      </a:pPr>
                      <a:r>
                        <a:rPr lang="en-US" sz="700">
                          <a:solidFill>
                            <a:srgbClr val="000000"/>
                          </a:solidFill>
                          <a:effectLst/>
                          <a:latin typeface="Times New Roman"/>
                          <a:ea typeface="Times New Roman"/>
                          <a:cs typeface="Times New Roman"/>
                        </a:rPr>
                        <a:t>3 randuri </a:t>
                      </a:r>
                      <a:endParaRPr lang="en-US" sz="800">
                        <a:effectLst/>
                        <a:latin typeface="Calibri"/>
                        <a:ea typeface="Times New Roman"/>
                        <a:cs typeface="Times New Roman"/>
                      </a:endParaRPr>
                    </a:p>
                  </a:txBody>
                  <a:tcPr marL="51633" marR="516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700">
                          <a:solidFill>
                            <a:srgbClr val="000000"/>
                          </a:solidFill>
                          <a:effectLst/>
                          <a:latin typeface="Times New Roman"/>
                          <a:ea typeface="Times New Roman"/>
                          <a:cs typeface="Times New Roman"/>
                        </a:rPr>
                        <a:t>Depozit Isalnita - Hala C3</a:t>
                      </a:r>
                      <a:endParaRPr lang="en-US" sz="800">
                        <a:effectLst/>
                        <a:latin typeface="Calibri"/>
                        <a:ea typeface="Times New Roman"/>
                        <a:cs typeface="Times New Roman"/>
                      </a:endParaRPr>
                    </a:p>
                  </a:txBody>
                  <a:tcPr marL="51633" marR="516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86856">
                <a:tc>
                  <a:txBody>
                    <a:bodyPr/>
                    <a:lstStyle/>
                    <a:p>
                      <a:pPr algn="r">
                        <a:lnSpc>
                          <a:spcPct val="115000"/>
                        </a:lnSpc>
                        <a:spcAft>
                          <a:spcPts val="0"/>
                        </a:spcAft>
                      </a:pPr>
                      <a:r>
                        <a:rPr lang="en-US" sz="700">
                          <a:solidFill>
                            <a:srgbClr val="000000"/>
                          </a:solidFill>
                          <a:effectLst/>
                          <a:latin typeface="Times New Roman"/>
                          <a:ea typeface="Times New Roman"/>
                          <a:cs typeface="Times New Roman"/>
                        </a:rPr>
                        <a:t>2</a:t>
                      </a:r>
                      <a:endParaRPr lang="en-US" sz="800">
                        <a:effectLst/>
                        <a:latin typeface="Calibri"/>
                        <a:ea typeface="Times New Roman"/>
                        <a:cs typeface="Times New Roman"/>
                      </a:endParaRPr>
                    </a:p>
                  </a:txBody>
                  <a:tcPr marL="51633" marR="516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700">
                          <a:solidFill>
                            <a:srgbClr val="000000"/>
                          </a:solidFill>
                          <a:effectLst/>
                          <a:latin typeface="Times New Roman"/>
                          <a:ea typeface="Times New Roman"/>
                          <a:cs typeface="Times New Roman"/>
                        </a:rPr>
                        <a:t>Azotat de amoniu</a:t>
                      </a:r>
                      <a:endParaRPr lang="en-US" sz="800">
                        <a:effectLst/>
                        <a:latin typeface="Calibri"/>
                        <a:ea typeface="Times New Roman"/>
                        <a:cs typeface="Times New Roman"/>
                      </a:endParaRPr>
                    </a:p>
                  </a:txBody>
                  <a:tcPr marL="51633" marR="516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700">
                          <a:solidFill>
                            <a:srgbClr val="000000"/>
                          </a:solidFill>
                          <a:effectLst/>
                          <a:latin typeface="Times New Roman"/>
                          <a:ea typeface="Times New Roman"/>
                          <a:cs typeface="Times New Roman"/>
                        </a:rPr>
                        <a:t>NEOFERT</a:t>
                      </a:r>
                      <a:endParaRPr lang="en-US" sz="800">
                        <a:effectLst/>
                        <a:latin typeface="Calibri"/>
                        <a:ea typeface="Times New Roman"/>
                        <a:cs typeface="Times New Roman"/>
                      </a:endParaRPr>
                    </a:p>
                  </a:txBody>
                  <a:tcPr marL="51633" marR="516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700">
                          <a:solidFill>
                            <a:srgbClr val="000000"/>
                          </a:solidFill>
                          <a:effectLst/>
                          <a:latin typeface="Times New Roman"/>
                          <a:ea typeface="Times New Roman"/>
                          <a:cs typeface="Times New Roman"/>
                        </a:rPr>
                        <a:t>6484-52-2</a:t>
                      </a:r>
                      <a:endParaRPr lang="en-US" sz="800">
                        <a:effectLst/>
                        <a:latin typeface="Calibri"/>
                        <a:ea typeface="Times New Roman"/>
                        <a:cs typeface="Times New Roman"/>
                      </a:endParaRPr>
                    </a:p>
                    <a:p>
                      <a:pPr>
                        <a:lnSpc>
                          <a:spcPct val="115000"/>
                        </a:lnSpc>
                        <a:spcAft>
                          <a:spcPts val="0"/>
                        </a:spcAft>
                      </a:pPr>
                      <a:r>
                        <a:rPr lang="en-US" sz="700">
                          <a:solidFill>
                            <a:srgbClr val="000000"/>
                          </a:solidFill>
                          <a:effectLst/>
                          <a:latin typeface="Times New Roman"/>
                          <a:ea typeface="Times New Roman"/>
                          <a:cs typeface="Times New Roman"/>
                        </a:rPr>
                        <a:t>10377-60-3</a:t>
                      </a:r>
                      <a:endParaRPr lang="en-US" sz="800">
                        <a:effectLst/>
                        <a:latin typeface="Calibri"/>
                        <a:ea typeface="Times New Roman"/>
                        <a:cs typeface="Times New Roman"/>
                      </a:endParaRPr>
                    </a:p>
                    <a:p>
                      <a:pPr>
                        <a:lnSpc>
                          <a:spcPct val="115000"/>
                        </a:lnSpc>
                        <a:spcAft>
                          <a:spcPts val="0"/>
                        </a:spcAft>
                      </a:pPr>
                      <a:r>
                        <a:rPr lang="en-US" sz="700">
                          <a:solidFill>
                            <a:srgbClr val="000000"/>
                          </a:solidFill>
                          <a:effectLst/>
                          <a:latin typeface="Times New Roman"/>
                          <a:ea typeface="Times New Roman"/>
                          <a:cs typeface="Times New Roman"/>
                        </a:rPr>
                        <a:t>6484-52-2</a:t>
                      </a:r>
                      <a:endParaRPr lang="en-US" sz="800">
                        <a:effectLst/>
                        <a:latin typeface="Calibri"/>
                        <a:ea typeface="Times New Roman"/>
                        <a:cs typeface="Times New Roman"/>
                      </a:endParaRPr>
                    </a:p>
                    <a:p>
                      <a:pPr>
                        <a:lnSpc>
                          <a:spcPct val="115000"/>
                        </a:lnSpc>
                        <a:spcAft>
                          <a:spcPts val="0"/>
                        </a:spcAft>
                      </a:pPr>
                      <a:r>
                        <a:rPr lang="en-US" sz="700">
                          <a:solidFill>
                            <a:srgbClr val="000000"/>
                          </a:solidFill>
                          <a:effectLst/>
                          <a:latin typeface="Times New Roman"/>
                          <a:ea typeface="Times New Roman"/>
                          <a:cs typeface="Times New Roman"/>
                        </a:rPr>
                        <a:t>10377-60-3</a:t>
                      </a:r>
                      <a:endParaRPr lang="en-US" sz="800">
                        <a:effectLst/>
                        <a:latin typeface="Calibri"/>
                        <a:ea typeface="Times New Roman"/>
                        <a:cs typeface="Times New Roman"/>
                      </a:endParaRPr>
                    </a:p>
                  </a:txBody>
                  <a:tcPr marL="51633" marR="516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700">
                          <a:solidFill>
                            <a:srgbClr val="000000"/>
                          </a:solidFill>
                          <a:effectLst/>
                          <a:latin typeface="Times New Roman"/>
                          <a:ea typeface="Times New Roman"/>
                          <a:cs typeface="Times New Roman"/>
                        </a:rPr>
                        <a:t>H272H319</a:t>
                      </a:r>
                      <a:endParaRPr lang="en-US" sz="800">
                        <a:effectLst/>
                        <a:latin typeface="Calibri"/>
                        <a:ea typeface="Times New Roman"/>
                        <a:cs typeface="Times New Roman"/>
                      </a:endParaRPr>
                    </a:p>
                  </a:txBody>
                  <a:tcPr marL="51633" marR="516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700">
                          <a:solidFill>
                            <a:srgbClr val="000000"/>
                          </a:solidFill>
                          <a:effectLst/>
                          <a:latin typeface="Times New Roman"/>
                          <a:ea typeface="Times New Roman"/>
                          <a:cs typeface="Times New Roman"/>
                        </a:rPr>
                        <a:t>P210</a:t>
                      </a:r>
                      <a:endParaRPr lang="en-US" sz="800">
                        <a:effectLst/>
                        <a:latin typeface="Calibri"/>
                        <a:ea typeface="Times New Roman"/>
                        <a:cs typeface="Times New Roman"/>
                      </a:endParaRPr>
                    </a:p>
                    <a:p>
                      <a:pPr>
                        <a:lnSpc>
                          <a:spcPct val="115000"/>
                        </a:lnSpc>
                        <a:spcAft>
                          <a:spcPts val="0"/>
                        </a:spcAft>
                      </a:pPr>
                      <a:r>
                        <a:rPr lang="en-US" sz="700">
                          <a:solidFill>
                            <a:srgbClr val="000000"/>
                          </a:solidFill>
                          <a:effectLst/>
                          <a:latin typeface="Times New Roman"/>
                          <a:ea typeface="Times New Roman"/>
                          <a:cs typeface="Times New Roman"/>
                        </a:rPr>
                        <a:t>P220</a:t>
                      </a:r>
                      <a:endParaRPr lang="en-US" sz="800">
                        <a:effectLst/>
                        <a:latin typeface="Calibri"/>
                        <a:ea typeface="Times New Roman"/>
                        <a:cs typeface="Times New Roman"/>
                      </a:endParaRPr>
                    </a:p>
                    <a:p>
                      <a:pPr>
                        <a:lnSpc>
                          <a:spcPct val="115000"/>
                        </a:lnSpc>
                        <a:spcAft>
                          <a:spcPts val="0"/>
                        </a:spcAft>
                      </a:pPr>
                      <a:r>
                        <a:rPr lang="en-US" sz="700">
                          <a:solidFill>
                            <a:srgbClr val="000000"/>
                          </a:solidFill>
                          <a:effectLst/>
                          <a:latin typeface="Times New Roman"/>
                          <a:ea typeface="Times New Roman"/>
                          <a:cs typeface="Times New Roman"/>
                        </a:rPr>
                        <a:t>P370+P378</a:t>
                      </a:r>
                      <a:endParaRPr lang="en-US" sz="800">
                        <a:effectLst/>
                        <a:latin typeface="Calibri"/>
                        <a:ea typeface="Times New Roman"/>
                        <a:cs typeface="Times New Roman"/>
                      </a:endParaRPr>
                    </a:p>
                    <a:p>
                      <a:pPr>
                        <a:lnSpc>
                          <a:spcPct val="115000"/>
                        </a:lnSpc>
                        <a:spcAft>
                          <a:spcPts val="0"/>
                        </a:spcAft>
                      </a:pPr>
                      <a:r>
                        <a:rPr lang="en-US" sz="700">
                          <a:solidFill>
                            <a:srgbClr val="000000"/>
                          </a:solidFill>
                          <a:effectLst/>
                          <a:latin typeface="Times New Roman"/>
                          <a:ea typeface="Times New Roman"/>
                          <a:cs typeface="Times New Roman"/>
                        </a:rPr>
                        <a:t>P264</a:t>
                      </a:r>
                      <a:endParaRPr lang="en-US" sz="800">
                        <a:effectLst/>
                        <a:latin typeface="Calibri"/>
                        <a:ea typeface="Times New Roman"/>
                        <a:cs typeface="Times New Roman"/>
                      </a:endParaRPr>
                    </a:p>
                    <a:p>
                      <a:pPr>
                        <a:lnSpc>
                          <a:spcPct val="115000"/>
                        </a:lnSpc>
                        <a:spcAft>
                          <a:spcPts val="0"/>
                        </a:spcAft>
                      </a:pPr>
                      <a:r>
                        <a:rPr lang="en-US" sz="700">
                          <a:solidFill>
                            <a:srgbClr val="000000"/>
                          </a:solidFill>
                          <a:effectLst/>
                          <a:latin typeface="Times New Roman"/>
                          <a:ea typeface="Times New Roman"/>
                          <a:cs typeface="Times New Roman"/>
                        </a:rPr>
                        <a:t>P280</a:t>
                      </a:r>
                      <a:endParaRPr lang="en-US" sz="800">
                        <a:effectLst/>
                        <a:latin typeface="Calibri"/>
                        <a:ea typeface="Times New Roman"/>
                        <a:cs typeface="Times New Roman"/>
                      </a:endParaRPr>
                    </a:p>
                    <a:p>
                      <a:pPr>
                        <a:lnSpc>
                          <a:spcPct val="115000"/>
                        </a:lnSpc>
                        <a:spcAft>
                          <a:spcPts val="0"/>
                        </a:spcAft>
                      </a:pPr>
                      <a:r>
                        <a:rPr lang="en-US" sz="700">
                          <a:solidFill>
                            <a:srgbClr val="000000"/>
                          </a:solidFill>
                          <a:effectLst/>
                          <a:latin typeface="Times New Roman"/>
                          <a:ea typeface="Times New Roman"/>
                          <a:cs typeface="Times New Roman"/>
                        </a:rPr>
                        <a:t>P305+P351+P338</a:t>
                      </a:r>
                      <a:endParaRPr lang="en-US" sz="800">
                        <a:effectLst/>
                        <a:latin typeface="Calibri"/>
                        <a:ea typeface="Times New Roman"/>
                        <a:cs typeface="Times New Roman"/>
                      </a:endParaRPr>
                    </a:p>
                    <a:p>
                      <a:pPr>
                        <a:lnSpc>
                          <a:spcPct val="115000"/>
                        </a:lnSpc>
                        <a:spcAft>
                          <a:spcPts val="0"/>
                        </a:spcAft>
                      </a:pPr>
                      <a:r>
                        <a:rPr lang="en-US" sz="700">
                          <a:solidFill>
                            <a:srgbClr val="000000"/>
                          </a:solidFill>
                          <a:effectLst/>
                          <a:latin typeface="Times New Roman"/>
                          <a:ea typeface="Times New Roman"/>
                          <a:cs typeface="Times New Roman"/>
                        </a:rPr>
                        <a:t>P501</a:t>
                      </a:r>
                      <a:endParaRPr lang="en-US" sz="800">
                        <a:effectLst/>
                        <a:latin typeface="Calibri"/>
                        <a:ea typeface="Times New Roman"/>
                        <a:cs typeface="Times New Roman"/>
                      </a:endParaRPr>
                    </a:p>
                  </a:txBody>
                  <a:tcPr marL="51633" marR="516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o-RO" sz="700">
                          <a:solidFill>
                            <a:srgbClr val="000000"/>
                          </a:solidFill>
                          <a:effectLst/>
                          <a:latin typeface="Arial"/>
                          <a:ea typeface="Times New Roman"/>
                          <a:cs typeface="Times New Roman"/>
                        </a:rPr>
                        <a:t>O, R8; Xi, R36</a:t>
                      </a:r>
                      <a:endParaRPr lang="en-US" sz="800">
                        <a:effectLst/>
                        <a:latin typeface="Calibri"/>
                        <a:ea typeface="Times New Roman"/>
                        <a:cs typeface="Times New Roman"/>
                      </a:endParaRPr>
                    </a:p>
                  </a:txBody>
                  <a:tcPr marL="51633" marR="516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700">
                          <a:solidFill>
                            <a:srgbClr val="000000"/>
                          </a:solidFill>
                          <a:effectLst/>
                          <a:latin typeface="Times New Roman"/>
                          <a:ea typeface="Times New Roman"/>
                          <a:cs typeface="Times New Roman"/>
                        </a:rPr>
                        <a:t> </a:t>
                      </a:r>
                      <a:endParaRPr lang="en-US" sz="800">
                        <a:effectLst/>
                        <a:latin typeface="Calibri"/>
                        <a:ea typeface="Times New Roman"/>
                        <a:cs typeface="Times New Roman"/>
                      </a:endParaRPr>
                    </a:p>
                  </a:txBody>
                  <a:tcPr marL="51633" marR="516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700">
                          <a:solidFill>
                            <a:srgbClr val="000000"/>
                          </a:solidFill>
                          <a:effectLst/>
                          <a:latin typeface="Times New Roman"/>
                          <a:ea typeface="Times New Roman"/>
                          <a:cs typeface="Times New Roman"/>
                        </a:rPr>
                        <a:t>-</a:t>
                      </a:r>
                      <a:endParaRPr lang="en-US" sz="800">
                        <a:effectLst/>
                        <a:latin typeface="Calibri"/>
                        <a:ea typeface="Times New Roman"/>
                        <a:cs typeface="Times New Roman"/>
                      </a:endParaRPr>
                    </a:p>
                  </a:txBody>
                  <a:tcPr marL="51633" marR="516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700">
                          <a:solidFill>
                            <a:srgbClr val="000000"/>
                          </a:solidFill>
                          <a:effectLst/>
                          <a:latin typeface="Times New Roman"/>
                          <a:ea typeface="Times New Roman"/>
                          <a:cs typeface="Times New Roman"/>
                        </a:rPr>
                        <a:t> </a:t>
                      </a:r>
                      <a:endParaRPr lang="en-US" sz="800">
                        <a:effectLst/>
                        <a:latin typeface="Calibri"/>
                        <a:ea typeface="Times New Roman"/>
                        <a:cs typeface="Times New Roman"/>
                      </a:endParaRPr>
                    </a:p>
                  </a:txBody>
                  <a:tcPr marL="51633" marR="516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700">
                          <a:solidFill>
                            <a:srgbClr val="000000"/>
                          </a:solidFill>
                          <a:effectLst/>
                          <a:latin typeface="Times New Roman"/>
                          <a:ea typeface="Times New Roman"/>
                          <a:cs typeface="Times New Roman"/>
                        </a:rPr>
                        <a:t>4998</a:t>
                      </a:r>
                      <a:endParaRPr lang="en-US" sz="800">
                        <a:effectLst/>
                        <a:latin typeface="Calibri"/>
                        <a:ea typeface="Times New Roman"/>
                        <a:cs typeface="Times New Roman"/>
                      </a:endParaRPr>
                    </a:p>
                  </a:txBody>
                  <a:tcPr marL="51633" marR="516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700">
                          <a:solidFill>
                            <a:srgbClr val="000000"/>
                          </a:solidFill>
                          <a:effectLst/>
                          <a:latin typeface="Times New Roman"/>
                          <a:ea typeface="Times New Roman"/>
                          <a:cs typeface="Times New Roman"/>
                        </a:rPr>
                        <a:t>Solida granule</a:t>
                      </a:r>
                      <a:endParaRPr lang="en-US" sz="800">
                        <a:effectLst/>
                        <a:latin typeface="Calibri"/>
                        <a:ea typeface="Times New Roman"/>
                        <a:cs typeface="Times New Roman"/>
                      </a:endParaRPr>
                    </a:p>
                  </a:txBody>
                  <a:tcPr marL="51633" marR="516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700">
                          <a:solidFill>
                            <a:srgbClr val="000000"/>
                          </a:solidFill>
                          <a:effectLst/>
                          <a:latin typeface="Times New Roman"/>
                          <a:ea typeface="Times New Roman"/>
                          <a:cs typeface="Times New Roman"/>
                        </a:rPr>
                        <a:t>8330 BB x (600kg)/BB</a:t>
                      </a:r>
                      <a:endParaRPr lang="en-US" sz="800">
                        <a:effectLst/>
                        <a:latin typeface="Calibri"/>
                        <a:ea typeface="Times New Roman"/>
                        <a:cs typeface="Times New Roman"/>
                      </a:endParaRPr>
                    </a:p>
                  </a:txBody>
                  <a:tcPr marL="51633" marR="516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700">
                          <a:solidFill>
                            <a:srgbClr val="000000"/>
                          </a:solidFill>
                          <a:effectLst/>
                          <a:latin typeface="Times New Roman"/>
                          <a:ea typeface="Times New Roman"/>
                          <a:cs typeface="Times New Roman"/>
                        </a:rPr>
                        <a:t>Depozit acoperit </a:t>
                      </a:r>
                      <a:endParaRPr lang="en-US" sz="800">
                        <a:effectLst/>
                        <a:latin typeface="Calibri"/>
                        <a:ea typeface="Times New Roman"/>
                        <a:cs typeface="Times New Roman"/>
                      </a:endParaRPr>
                    </a:p>
                    <a:p>
                      <a:pPr>
                        <a:lnSpc>
                          <a:spcPct val="115000"/>
                        </a:lnSpc>
                        <a:spcAft>
                          <a:spcPts val="0"/>
                        </a:spcAft>
                      </a:pPr>
                      <a:r>
                        <a:rPr lang="en-US" sz="700">
                          <a:solidFill>
                            <a:srgbClr val="000000"/>
                          </a:solidFill>
                          <a:effectLst/>
                          <a:latin typeface="Times New Roman"/>
                          <a:ea typeface="Times New Roman"/>
                          <a:cs typeface="Times New Roman"/>
                        </a:rPr>
                        <a:t>3 randuri</a:t>
                      </a:r>
                      <a:endParaRPr lang="en-US" sz="800">
                        <a:effectLst/>
                        <a:latin typeface="Calibri"/>
                        <a:ea typeface="Times New Roman"/>
                        <a:cs typeface="Times New Roman"/>
                      </a:endParaRPr>
                    </a:p>
                  </a:txBody>
                  <a:tcPr marL="51633" marR="516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700">
                          <a:solidFill>
                            <a:srgbClr val="000000"/>
                          </a:solidFill>
                          <a:effectLst/>
                          <a:latin typeface="Times New Roman"/>
                          <a:ea typeface="Times New Roman"/>
                          <a:cs typeface="Times New Roman"/>
                        </a:rPr>
                        <a:t>Depozit Isalnita - Hala C8</a:t>
                      </a:r>
                      <a:endParaRPr lang="en-US" sz="800">
                        <a:effectLst/>
                        <a:latin typeface="Calibri"/>
                        <a:ea typeface="Times New Roman"/>
                        <a:cs typeface="Times New Roman"/>
                      </a:endParaRPr>
                    </a:p>
                  </a:txBody>
                  <a:tcPr marL="51633" marR="516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98870">
                <a:tc>
                  <a:txBody>
                    <a:bodyPr/>
                    <a:lstStyle/>
                    <a:p>
                      <a:pPr algn="r">
                        <a:lnSpc>
                          <a:spcPct val="115000"/>
                        </a:lnSpc>
                        <a:spcAft>
                          <a:spcPts val="0"/>
                        </a:spcAft>
                      </a:pPr>
                      <a:r>
                        <a:rPr lang="en-US" sz="800">
                          <a:solidFill>
                            <a:srgbClr val="000000"/>
                          </a:solidFill>
                          <a:effectLst/>
                          <a:latin typeface="Times New Roman"/>
                          <a:ea typeface="Times New Roman"/>
                          <a:cs typeface="Times New Roman"/>
                        </a:rPr>
                        <a:t>3.</a:t>
                      </a:r>
                      <a:endParaRPr lang="en-US" sz="800">
                        <a:effectLst/>
                        <a:latin typeface="Calibri"/>
                        <a:ea typeface="Times New Roman"/>
                        <a:cs typeface="Times New Roman"/>
                      </a:endParaRPr>
                    </a:p>
                  </a:txBody>
                  <a:tcPr marL="51633" marR="516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800">
                          <a:solidFill>
                            <a:srgbClr val="000000"/>
                          </a:solidFill>
                          <a:effectLst/>
                          <a:latin typeface="Times New Roman"/>
                          <a:ea typeface="Times New Roman"/>
                          <a:cs typeface="Times New Roman"/>
                        </a:rPr>
                        <a:t>Azotat de amoniu</a:t>
                      </a:r>
                      <a:endParaRPr lang="en-US" sz="800">
                        <a:effectLst/>
                        <a:latin typeface="Calibri"/>
                        <a:ea typeface="Times New Roman"/>
                        <a:cs typeface="Times New Roman"/>
                      </a:endParaRPr>
                    </a:p>
                  </a:txBody>
                  <a:tcPr marL="51633" marR="516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800">
                          <a:solidFill>
                            <a:srgbClr val="000000"/>
                          </a:solidFill>
                          <a:effectLst/>
                          <a:latin typeface="Times New Roman"/>
                          <a:ea typeface="Times New Roman"/>
                          <a:cs typeface="Times New Roman"/>
                        </a:rPr>
                        <a:t>NEOFERT</a:t>
                      </a:r>
                      <a:endParaRPr lang="en-US" sz="800">
                        <a:effectLst/>
                        <a:latin typeface="Calibri"/>
                        <a:ea typeface="Times New Roman"/>
                        <a:cs typeface="Times New Roman"/>
                      </a:endParaRPr>
                    </a:p>
                  </a:txBody>
                  <a:tcPr marL="51633" marR="516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800">
                          <a:solidFill>
                            <a:srgbClr val="000000"/>
                          </a:solidFill>
                          <a:effectLst/>
                          <a:latin typeface="Times New Roman"/>
                          <a:ea typeface="Times New Roman"/>
                          <a:cs typeface="Times New Roman"/>
                        </a:rPr>
                        <a:t>6484-52-2</a:t>
                      </a:r>
                      <a:endParaRPr lang="en-US" sz="800">
                        <a:effectLst/>
                        <a:latin typeface="Calibri"/>
                        <a:ea typeface="Times New Roman"/>
                        <a:cs typeface="Times New Roman"/>
                      </a:endParaRPr>
                    </a:p>
                    <a:p>
                      <a:pPr>
                        <a:lnSpc>
                          <a:spcPct val="115000"/>
                        </a:lnSpc>
                        <a:spcAft>
                          <a:spcPts val="0"/>
                        </a:spcAft>
                      </a:pPr>
                      <a:r>
                        <a:rPr lang="en-US" sz="800">
                          <a:solidFill>
                            <a:srgbClr val="000000"/>
                          </a:solidFill>
                          <a:effectLst/>
                          <a:latin typeface="Times New Roman"/>
                          <a:ea typeface="Times New Roman"/>
                          <a:cs typeface="Times New Roman"/>
                        </a:rPr>
                        <a:t>10377-60-3</a:t>
                      </a:r>
                      <a:endParaRPr lang="en-US" sz="800">
                        <a:effectLst/>
                        <a:latin typeface="Calibri"/>
                        <a:ea typeface="Times New Roman"/>
                        <a:cs typeface="Times New Roman"/>
                      </a:endParaRPr>
                    </a:p>
                    <a:p>
                      <a:pPr>
                        <a:lnSpc>
                          <a:spcPct val="115000"/>
                        </a:lnSpc>
                        <a:spcAft>
                          <a:spcPts val="0"/>
                        </a:spcAft>
                      </a:pPr>
                      <a:r>
                        <a:rPr lang="en-US" sz="800">
                          <a:solidFill>
                            <a:srgbClr val="000000"/>
                          </a:solidFill>
                          <a:effectLst/>
                          <a:latin typeface="Times New Roman"/>
                          <a:ea typeface="Times New Roman"/>
                          <a:cs typeface="Times New Roman"/>
                        </a:rPr>
                        <a:t>6484-52-2</a:t>
                      </a:r>
                      <a:endParaRPr lang="en-US" sz="800">
                        <a:effectLst/>
                        <a:latin typeface="Calibri"/>
                        <a:ea typeface="Times New Roman"/>
                        <a:cs typeface="Times New Roman"/>
                      </a:endParaRPr>
                    </a:p>
                    <a:p>
                      <a:pPr>
                        <a:lnSpc>
                          <a:spcPct val="115000"/>
                        </a:lnSpc>
                        <a:spcAft>
                          <a:spcPts val="0"/>
                        </a:spcAft>
                      </a:pPr>
                      <a:r>
                        <a:rPr lang="en-US" sz="800">
                          <a:solidFill>
                            <a:srgbClr val="000000"/>
                          </a:solidFill>
                          <a:effectLst/>
                          <a:latin typeface="Times New Roman"/>
                          <a:ea typeface="Times New Roman"/>
                          <a:cs typeface="Times New Roman"/>
                        </a:rPr>
                        <a:t>10377-60-3</a:t>
                      </a:r>
                      <a:endParaRPr lang="en-US" sz="800">
                        <a:effectLst/>
                        <a:latin typeface="Calibri"/>
                        <a:ea typeface="Times New Roman"/>
                        <a:cs typeface="Times New Roman"/>
                      </a:endParaRPr>
                    </a:p>
                  </a:txBody>
                  <a:tcPr marL="51633" marR="516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800" dirty="0">
                          <a:solidFill>
                            <a:srgbClr val="000000"/>
                          </a:solidFill>
                          <a:effectLst/>
                          <a:latin typeface="Times New Roman"/>
                          <a:ea typeface="Times New Roman"/>
                          <a:cs typeface="Times New Roman"/>
                        </a:rPr>
                        <a:t>H272H319</a:t>
                      </a:r>
                      <a:endParaRPr lang="en-US" sz="800" dirty="0">
                        <a:effectLst/>
                        <a:latin typeface="Calibri"/>
                        <a:ea typeface="Times New Roman"/>
                        <a:cs typeface="Times New Roman"/>
                      </a:endParaRPr>
                    </a:p>
                  </a:txBody>
                  <a:tcPr marL="51633" marR="516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800">
                          <a:solidFill>
                            <a:srgbClr val="000000"/>
                          </a:solidFill>
                          <a:effectLst/>
                          <a:latin typeface="Times New Roman"/>
                          <a:ea typeface="Times New Roman"/>
                          <a:cs typeface="Times New Roman"/>
                        </a:rPr>
                        <a:t>P210</a:t>
                      </a:r>
                      <a:endParaRPr lang="en-US" sz="800">
                        <a:effectLst/>
                        <a:latin typeface="Calibri"/>
                        <a:ea typeface="Times New Roman"/>
                        <a:cs typeface="Times New Roman"/>
                      </a:endParaRPr>
                    </a:p>
                    <a:p>
                      <a:pPr>
                        <a:lnSpc>
                          <a:spcPct val="115000"/>
                        </a:lnSpc>
                        <a:spcAft>
                          <a:spcPts val="0"/>
                        </a:spcAft>
                      </a:pPr>
                      <a:r>
                        <a:rPr lang="en-US" sz="800">
                          <a:solidFill>
                            <a:srgbClr val="000000"/>
                          </a:solidFill>
                          <a:effectLst/>
                          <a:latin typeface="Times New Roman"/>
                          <a:ea typeface="Times New Roman"/>
                          <a:cs typeface="Times New Roman"/>
                        </a:rPr>
                        <a:t>P220</a:t>
                      </a:r>
                      <a:endParaRPr lang="en-US" sz="800">
                        <a:effectLst/>
                        <a:latin typeface="Calibri"/>
                        <a:ea typeface="Times New Roman"/>
                        <a:cs typeface="Times New Roman"/>
                      </a:endParaRPr>
                    </a:p>
                    <a:p>
                      <a:pPr>
                        <a:lnSpc>
                          <a:spcPct val="115000"/>
                        </a:lnSpc>
                        <a:spcAft>
                          <a:spcPts val="0"/>
                        </a:spcAft>
                      </a:pPr>
                      <a:r>
                        <a:rPr lang="en-US" sz="800">
                          <a:solidFill>
                            <a:srgbClr val="000000"/>
                          </a:solidFill>
                          <a:effectLst/>
                          <a:latin typeface="Times New Roman"/>
                          <a:ea typeface="Times New Roman"/>
                          <a:cs typeface="Times New Roman"/>
                        </a:rPr>
                        <a:t>P370+P378</a:t>
                      </a:r>
                      <a:endParaRPr lang="en-US" sz="800">
                        <a:effectLst/>
                        <a:latin typeface="Calibri"/>
                        <a:ea typeface="Times New Roman"/>
                        <a:cs typeface="Times New Roman"/>
                      </a:endParaRPr>
                    </a:p>
                    <a:p>
                      <a:pPr>
                        <a:lnSpc>
                          <a:spcPct val="115000"/>
                        </a:lnSpc>
                        <a:spcAft>
                          <a:spcPts val="0"/>
                        </a:spcAft>
                      </a:pPr>
                      <a:r>
                        <a:rPr lang="en-US" sz="800">
                          <a:solidFill>
                            <a:srgbClr val="000000"/>
                          </a:solidFill>
                          <a:effectLst/>
                          <a:latin typeface="Times New Roman"/>
                          <a:ea typeface="Times New Roman"/>
                          <a:cs typeface="Times New Roman"/>
                        </a:rPr>
                        <a:t>P264</a:t>
                      </a:r>
                      <a:endParaRPr lang="en-US" sz="800">
                        <a:effectLst/>
                        <a:latin typeface="Calibri"/>
                        <a:ea typeface="Times New Roman"/>
                        <a:cs typeface="Times New Roman"/>
                      </a:endParaRPr>
                    </a:p>
                    <a:p>
                      <a:pPr>
                        <a:lnSpc>
                          <a:spcPct val="115000"/>
                        </a:lnSpc>
                        <a:spcAft>
                          <a:spcPts val="0"/>
                        </a:spcAft>
                      </a:pPr>
                      <a:r>
                        <a:rPr lang="en-US" sz="800">
                          <a:solidFill>
                            <a:srgbClr val="000000"/>
                          </a:solidFill>
                          <a:effectLst/>
                          <a:latin typeface="Times New Roman"/>
                          <a:ea typeface="Times New Roman"/>
                          <a:cs typeface="Times New Roman"/>
                        </a:rPr>
                        <a:t>P280</a:t>
                      </a:r>
                      <a:endParaRPr lang="en-US" sz="800">
                        <a:effectLst/>
                        <a:latin typeface="Calibri"/>
                        <a:ea typeface="Times New Roman"/>
                        <a:cs typeface="Times New Roman"/>
                      </a:endParaRPr>
                    </a:p>
                    <a:p>
                      <a:pPr>
                        <a:lnSpc>
                          <a:spcPct val="115000"/>
                        </a:lnSpc>
                        <a:spcAft>
                          <a:spcPts val="0"/>
                        </a:spcAft>
                      </a:pPr>
                      <a:r>
                        <a:rPr lang="en-US" sz="800">
                          <a:solidFill>
                            <a:srgbClr val="000000"/>
                          </a:solidFill>
                          <a:effectLst/>
                          <a:latin typeface="Times New Roman"/>
                          <a:ea typeface="Times New Roman"/>
                          <a:cs typeface="Times New Roman"/>
                        </a:rPr>
                        <a:t>P305+P351+P338</a:t>
                      </a:r>
                      <a:endParaRPr lang="en-US" sz="800">
                        <a:effectLst/>
                        <a:latin typeface="Calibri"/>
                        <a:ea typeface="Times New Roman"/>
                        <a:cs typeface="Times New Roman"/>
                      </a:endParaRPr>
                    </a:p>
                    <a:p>
                      <a:pPr>
                        <a:lnSpc>
                          <a:spcPct val="115000"/>
                        </a:lnSpc>
                        <a:spcAft>
                          <a:spcPts val="0"/>
                        </a:spcAft>
                      </a:pPr>
                      <a:r>
                        <a:rPr lang="en-US" sz="800">
                          <a:solidFill>
                            <a:srgbClr val="000000"/>
                          </a:solidFill>
                          <a:effectLst/>
                          <a:latin typeface="Times New Roman"/>
                          <a:ea typeface="Times New Roman"/>
                          <a:cs typeface="Times New Roman"/>
                        </a:rPr>
                        <a:t>P501</a:t>
                      </a:r>
                      <a:endParaRPr lang="en-US" sz="800">
                        <a:effectLst/>
                        <a:latin typeface="Calibri"/>
                        <a:ea typeface="Times New Roman"/>
                        <a:cs typeface="Times New Roman"/>
                      </a:endParaRPr>
                    </a:p>
                  </a:txBody>
                  <a:tcPr marL="51633" marR="516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o-RO" sz="800">
                          <a:solidFill>
                            <a:srgbClr val="000000"/>
                          </a:solidFill>
                          <a:effectLst/>
                          <a:latin typeface="Arial"/>
                          <a:ea typeface="Times New Roman"/>
                          <a:cs typeface="Times New Roman"/>
                        </a:rPr>
                        <a:t>O, R8; Xi, R36</a:t>
                      </a:r>
                      <a:endParaRPr lang="en-US" sz="800">
                        <a:effectLst/>
                        <a:latin typeface="Calibri"/>
                        <a:ea typeface="Times New Roman"/>
                        <a:cs typeface="Times New Roman"/>
                      </a:endParaRPr>
                    </a:p>
                  </a:txBody>
                  <a:tcPr marL="51633" marR="516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800">
                          <a:solidFill>
                            <a:srgbClr val="000000"/>
                          </a:solidFill>
                          <a:effectLst/>
                          <a:latin typeface="Times New Roman"/>
                          <a:ea typeface="Times New Roman"/>
                          <a:cs typeface="Times New Roman"/>
                        </a:rPr>
                        <a:t> </a:t>
                      </a:r>
                      <a:endParaRPr lang="en-US" sz="800">
                        <a:effectLst/>
                        <a:latin typeface="Calibri"/>
                        <a:ea typeface="Times New Roman"/>
                        <a:cs typeface="Times New Roman"/>
                      </a:endParaRPr>
                    </a:p>
                  </a:txBody>
                  <a:tcPr marL="51633" marR="516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800">
                          <a:solidFill>
                            <a:srgbClr val="000000"/>
                          </a:solidFill>
                          <a:effectLst/>
                          <a:latin typeface="Times New Roman"/>
                          <a:ea typeface="Times New Roman"/>
                          <a:cs typeface="Times New Roman"/>
                        </a:rPr>
                        <a:t>-</a:t>
                      </a:r>
                      <a:endParaRPr lang="en-US" sz="800">
                        <a:effectLst/>
                        <a:latin typeface="Calibri"/>
                        <a:ea typeface="Times New Roman"/>
                        <a:cs typeface="Times New Roman"/>
                      </a:endParaRPr>
                    </a:p>
                  </a:txBody>
                  <a:tcPr marL="51633" marR="516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800">
                          <a:solidFill>
                            <a:srgbClr val="000000"/>
                          </a:solidFill>
                          <a:effectLst/>
                          <a:latin typeface="Times New Roman"/>
                          <a:ea typeface="Times New Roman"/>
                          <a:cs typeface="Times New Roman"/>
                        </a:rPr>
                        <a:t> </a:t>
                      </a:r>
                      <a:endParaRPr lang="en-US" sz="800">
                        <a:effectLst/>
                        <a:latin typeface="Calibri"/>
                        <a:ea typeface="Times New Roman"/>
                        <a:cs typeface="Times New Roman"/>
                      </a:endParaRPr>
                    </a:p>
                  </a:txBody>
                  <a:tcPr marL="51633" marR="516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800">
                          <a:solidFill>
                            <a:srgbClr val="000000"/>
                          </a:solidFill>
                          <a:effectLst/>
                          <a:latin typeface="Times New Roman"/>
                          <a:ea typeface="Times New Roman"/>
                          <a:cs typeface="Times New Roman"/>
                        </a:rPr>
                        <a:t>4998</a:t>
                      </a:r>
                      <a:endParaRPr lang="en-US" sz="800">
                        <a:effectLst/>
                        <a:latin typeface="Calibri"/>
                        <a:ea typeface="Times New Roman"/>
                        <a:cs typeface="Times New Roman"/>
                      </a:endParaRPr>
                    </a:p>
                  </a:txBody>
                  <a:tcPr marL="51633" marR="516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800">
                          <a:solidFill>
                            <a:srgbClr val="000000"/>
                          </a:solidFill>
                          <a:effectLst/>
                          <a:latin typeface="Times New Roman"/>
                          <a:ea typeface="Times New Roman"/>
                          <a:cs typeface="Times New Roman"/>
                        </a:rPr>
                        <a:t>Solida, granule  </a:t>
                      </a:r>
                      <a:endParaRPr lang="en-US" sz="800">
                        <a:effectLst/>
                        <a:latin typeface="Calibri"/>
                        <a:ea typeface="Times New Roman"/>
                        <a:cs typeface="Times New Roman"/>
                      </a:endParaRPr>
                    </a:p>
                  </a:txBody>
                  <a:tcPr marL="51633" marR="516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800">
                          <a:solidFill>
                            <a:srgbClr val="000000"/>
                          </a:solidFill>
                          <a:effectLst/>
                          <a:latin typeface="Times New Roman"/>
                          <a:ea typeface="Times New Roman"/>
                          <a:cs typeface="Times New Roman"/>
                        </a:rPr>
                        <a:t>8330 BB x (600kg)/BB</a:t>
                      </a:r>
                      <a:endParaRPr lang="en-US" sz="800">
                        <a:effectLst/>
                        <a:latin typeface="Calibri"/>
                        <a:ea typeface="Times New Roman"/>
                        <a:cs typeface="Times New Roman"/>
                      </a:endParaRPr>
                    </a:p>
                  </a:txBody>
                  <a:tcPr marL="51633" marR="516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800">
                          <a:solidFill>
                            <a:srgbClr val="000000"/>
                          </a:solidFill>
                          <a:effectLst/>
                          <a:latin typeface="Times New Roman"/>
                          <a:ea typeface="Times New Roman"/>
                          <a:cs typeface="Times New Roman"/>
                        </a:rPr>
                        <a:t>Depozit acoperit </a:t>
                      </a:r>
                      <a:endParaRPr lang="en-US" sz="800">
                        <a:effectLst/>
                        <a:latin typeface="Calibri"/>
                        <a:ea typeface="Times New Roman"/>
                        <a:cs typeface="Times New Roman"/>
                      </a:endParaRPr>
                    </a:p>
                    <a:p>
                      <a:pPr>
                        <a:lnSpc>
                          <a:spcPct val="115000"/>
                        </a:lnSpc>
                        <a:spcAft>
                          <a:spcPts val="0"/>
                        </a:spcAft>
                      </a:pPr>
                      <a:r>
                        <a:rPr lang="en-US" sz="800">
                          <a:solidFill>
                            <a:srgbClr val="000000"/>
                          </a:solidFill>
                          <a:effectLst/>
                          <a:latin typeface="Times New Roman"/>
                          <a:ea typeface="Times New Roman"/>
                          <a:cs typeface="Times New Roman"/>
                        </a:rPr>
                        <a:t>3 randuri</a:t>
                      </a:r>
                      <a:endParaRPr lang="en-US" sz="800">
                        <a:effectLst/>
                        <a:latin typeface="Calibri"/>
                        <a:ea typeface="Times New Roman"/>
                        <a:cs typeface="Times New Roman"/>
                      </a:endParaRPr>
                    </a:p>
                  </a:txBody>
                  <a:tcPr marL="51633" marR="516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800" dirty="0" err="1">
                          <a:solidFill>
                            <a:srgbClr val="000000"/>
                          </a:solidFill>
                          <a:effectLst/>
                          <a:latin typeface="Times New Roman"/>
                          <a:ea typeface="Times New Roman"/>
                          <a:cs typeface="Times New Roman"/>
                        </a:rPr>
                        <a:t>Depozit</a:t>
                      </a:r>
                      <a:r>
                        <a:rPr lang="en-US" sz="800" dirty="0">
                          <a:solidFill>
                            <a:srgbClr val="000000"/>
                          </a:solidFill>
                          <a:effectLst/>
                          <a:latin typeface="Times New Roman"/>
                          <a:ea typeface="Times New Roman"/>
                          <a:cs typeface="Times New Roman"/>
                        </a:rPr>
                        <a:t> </a:t>
                      </a:r>
                      <a:r>
                        <a:rPr lang="en-US" sz="800" dirty="0" err="1">
                          <a:solidFill>
                            <a:srgbClr val="000000"/>
                          </a:solidFill>
                          <a:effectLst/>
                          <a:latin typeface="Times New Roman"/>
                          <a:ea typeface="Times New Roman"/>
                          <a:cs typeface="Times New Roman"/>
                        </a:rPr>
                        <a:t>Isalnita</a:t>
                      </a:r>
                      <a:r>
                        <a:rPr lang="en-US" sz="800" dirty="0">
                          <a:solidFill>
                            <a:srgbClr val="000000"/>
                          </a:solidFill>
                          <a:effectLst/>
                          <a:latin typeface="Times New Roman"/>
                          <a:ea typeface="Times New Roman"/>
                          <a:cs typeface="Times New Roman"/>
                        </a:rPr>
                        <a:t> - </a:t>
                      </a:r>
                      <a:r>
                        <a:rPr lang="en-US" sz="800" dirty="0" err="1">
                          <a:solidFill>
                            <a:srgbClr val="000000"/>
                          </a:solidFill>
                          <a:effectLst/>
                          <a:latin typeface="Times New Roman"/>
                          <a:ea typeface="Times New Roman"/>
                          <a:cs typeface="Times New Roman"/>
                        </a:rPr>
                        <a:t>Hala</a:t>
                      </a:r>
                      <a:r>
                        <a:rPr lang="en-US" sz="800" dirty="0">
                          <a:solidFill>
                            <a:srgbClr val="000000"/>
                          </a:solidFill>
                          <a:effectLst/>
                          <a:latin typeface="Times New Roman"/>
                          <a:ea typeface="Times New Roman"/>
                          <a:cs typeface="Times New Roman"/>
                        </a:rPr>
                        <a:t> C9</a:t>
                      </a:r>
                      <a:endParaRPr lang="en-US" sz="800" dirty="0">
                        <a:effectLst/>
                        <a:latin typeface="Calibri"/>
                        <a:ea typeface="Times New Roman"/>
                        <a:cs typeface="Times New Roman"/>
                      </a:endParaRPr>
                    </a:p>
                  </a:txBody>
                  <a:tcPr marL="51633" marR="516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2088958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text 1"/>
          <p:cNvSpPr>
            <a:spLocks noGrp="1"/>
          </p:cNvSpPr>
          <p:nvPr>
            <p:ph type="body" sz="quarter" idx="13"/>
          </p:nvPr>
        </p:nvSpPr>
        <p:spPr/>
        <p:txBody>
          <a:bodyPr/>
          <a:lstStyle/>
          <a:p>
            <a:pPr marL="0" indent="0">
              <a:buNone/>
            </a:pPr>
            <a:r>
              <a:rPr lang="vi-VN" sz="1600" b="1" u="sng" dirty="0"/>
              <a:t>1.1. Obiectivele pentru prevenirea si controlul accidentelor majore</a:t>
            </a:r>
          </a:p>
          <a:p>
            <a:pPr marL="0" indent="0">
              <a:buNone/>
            </a:pPr>
            <a:r>
              <a:rPr lang="vi-VN" sz="1600" dirty="0"/>
              <a:t>Pentru prevenirea si controlul accidentelor majore, S.C. BOREALIS L.A.T ROMANIA S.R.L si-a propus următoarele obiective:</a:t>
            </a:r>
          </a:p>
          <a:p>
            <a:pPr marL="0" indent="0">
              <a:buNone/>
            </a:pPr>
            <a:r>
              <a:rPr lang="vi-VN" sz="1600" dirty="0"/>
              <a:t>•    informarea autorităţilor competente si a populaţiei în caz de eliminări.accidentale de poluanţi in mediu sau de accident major in conformitate cu legislaţie in vigoare;</a:t>
            </a:r>
          </a:p>
          <a:p>
            <a:pPr marL="0" indent="0">
              <a:buNone/>
            </a:pPr>
            <a:r>
              <a:rPr lang="vi-VN" sz="1600" dirty="0"/>
              <a:t>•   diminuarea riscului de accidente majore prin gestiunea optima a substanţelor periculoase utilizate in societate;</a:t>
            </a:r>
          </a:p>
          <a:p>
            <a:pPr marL="0" indent="0">
              <a:buNone/>
            </a:pPr>
            <a:r>
              <a:rPr lang="vi-VN" sz="1600" dirty="0"/>
              <a:t>•    îmbunătăţirea pregătirii profesionale pentru eliminarea exploatării necorespunzatoare a instalaţiilor</a:t>
            </a:r>
          </a:p>
          <a:p>
            <a:pPr marL="0" indent="0">
              <a:buNone/>
            </a:pPr>
            <a:r>
              <a:rPr lang="vi-VN" sz="1600" dirty="0"/>
              <a:t>•    depozitarea in mod corespunzător a substanţelor periculoase, executarea la timp si cu promptitudine a operaţiilor de verificare si reparaţii</a:t>
            </a:r>
          </a:p>
          <a:p>
            <a:pPr marL="0" indent="0">
              <a:buNone/>
            </a:pPr>
            <a:r>
              <a:rPr lang="vi-VN" sz="1600" dirty="0"/>
              <a:t>•    asigurarea unei intervenţii prompte in cazul apariţiei unei situaţii de pericol, in stricta       legătura cu substanţele chimice depozitate.</a:t>
            </a:r>
          </a:p>
        </p:txBody>
      </p:sp>
      <p:sp>
        <p:nvSpPr>
          <p:cNvPr id="3" name="Titlu 2"/>
          <p:cNvSpPr>
            <a:spLocks noGrp="1"/>
          </p:cNvSpPr>
          <p:nvPr>
            <p:ph type="title"/>
          </p:nvPr>
        </p:nvSpPr>
        <p:spPr/>
        <p:txBody>
          <a:bodyPr/>
          <a:lstStyle/>
          <a:p>
            <a:r>
              <a:rPr lang="en-US" dirty="0" err="1"/>
              <a:t>Politica</a:t>
            </a:r>
            <a:r>
              <a:rPr lang="en-US" dirty="0"/>
              <a:t> de </a:t>
            </a:r>
            <a:r>
              <a:rPr lang="en-US" dirty="0" err="1"/>
              <a:t>prevenire</a:t>
            </a:r>
            <a:r>
              <a:rPr lang="en-US" dirty="0"/>
              <a:t> a </a:t>
            </a:r>
            <a:r>
              <a:rPr lang="en-US" dirty="0" err="1"/>
              <a:t>accidentelor</a:t>
            </a:r>
            <a:r>
              <a:rPr lang="en-US" dirty="0"/>
              <a:t> </a:t>
            </a:r>
            <a:r>
              <a:rPr lang="en-US" dirty="0" err="1"/>
              <a:t>majore</a:t>
            </a:r>
            <a:endParaRPr lang="en-US" dirty="0"/>
          </a:p>
        </p:txBody>
      </p:sp>
      <p:sp>
        <p:nvSpPr>
          <p:cNvPr id="4" name="Substituent număr diapozitiv 3"/>
          <p:cNvSpPr>
            <a:spLocks noGrp="1"/>
          </p:cNvSpPr>
          <p:nvPr>
            <p:ph type="sldNum" sz="quarter" idx="4"/>
          </p:nvPr>
        </p:nvSpPr>
        <p:spPr/>
        <p:txBody>
          <a:bodyPr/>
          <a:lstStyle/>
          <a:p>
            <a:pPr>
              <a:defRPr/>
            </a:pPr>
            <a:r>
              <a:rPr lang="en-GB" smtClean="0"/>
              <a:t> </a:t>
            </a:r>
            <a:fld id="{A8158DD3-3AB0-A847-8F72-FCC7221D7BC2}" type="slidenum">
              <a:rPr lang="en-GB" smtClean="0"/>
              <a:pPr>
                <a:defRPr/>
              </a:pPr>
              <a:t>16</a:t>
            </a:fld>
            <a:r>
              <a:rPr lang="en-GB" smtClean="0"/>
              <a:t> |</a:t>
            </a:r>
            <a:endParaRPr lang="en-GB" dirty="0"/>
          </a:p>
        </p:txBody>
      </p:sp>
      <p:sp>
        <p:nvSpPr>
          <p:cNvPr id="5" name="Substituent subsol 4"/>
          <p:cNvSpPr>
            <a:spLocks noGrp="1"/>
          </p:cNvSpPr>
          <p:nvPr>
            <p:ph type="ftr" sz="quarter" idx="3"/>
          </p:nvPr>
        </p:nvSpPr>
        <p:spPr/>
        <p:txBody>
          <a:bodyPr/>
          <a:lstStyle/>
          <a:p>
            <a:pPr>
              <a:defRPr/>
            </a:pPr>
            <a:r>
              <a:rPr lang="en-GB" smtClean="0"/>
              <a:t>Borealis L.A.T</a:t>
            </a:r>
            <a:endParaRPr lang="en-GB" dirty="0"/>
          </a:p>
        </p:txBody>
      </p:sp>
    </p:spTree>
    <p:extLst>
      <p:ext uri="{BB962C8B-B14F-4D97-AF65-F5344CB8AC3E}">
        <p14:creationId xmlns:p14="http://schemas.microsoft.com/office/powerpoint/2010/main" val="41904220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text 1"/>
          <p:cNvSpPr>
            <a:spLocks noGrp="1"/>
          </p:cNvSpPr>
          <p:nvPr>
            <p:ph type="body" sz="quarter" idx="13"/>
          </p:nvPr>
        </p:nvSpPr>
        <p:spPr/>
        <p:txBody>
          <a:bodyPr/>
          <a:lstStyle/>
          <a:p>
            <a:pPr marL="0" indent="0">
              <a:buNone/>
            </a:pPr>
            <a:r>
              <a:rPr lang="it-IT" sz="1400" b="1" dirty="0"/>
              <a:t>1.2. Principii si </a:t>
            </a:r>
            <a:r>
              <a:rPr lang="it-IT" sz="1400" b="1" dirty="0" err="1"/>
              <a:t>criterii</a:t>
            </a:r>
            <a:r>
              <a:rPr lang="it-IT" sz="1400" b="1" dirty="0"/>
              <a:t> care </a:t>
            </a:r>
            <a:r>
              <a:rPr lang="it-IT" sz="1400" b="1" dirty="0" err="1"/>
              <a:t>stau</a:t>
            </a:r>
            <a:r>
              <a:rPr lang="it-IT" sz="1400" b="1" dirty="0"/>
              <a:t> la </a:t>
            </a:r>
            <a:r>
              <a:rPr lang="it-IT" sz="1400" b="1" dirty="0" err="1"/>
              <a:t>baza</a:t>
            </a:r>
            <a:r>
              <a:rPr lang="it-IT" sz="1400" b="1" dirty="0"/>
              <a:t> </a:t>
            </a:r>
            <a:r>
              <a:rPr lang="it-IT" sz="1400" b="1" dirty="0" err="1"/>
              <a:t>implementării</a:t>
            </a:r>
            <a:r>
              <a:rPr lang="it-IT" sz="1400" b="1" dirty="0"/>
              <a:t> </a:t>
            </a:r>
            <a:r>
              <a:rPr lang="it-IT" sz="1400" b="1" dirty="0" smtClean="0"/>
              <a:t>PPAM </a:t>
            </a:r>
          </a:p>
          <a:p>
            <a:pPr marL="0" indent="0">
              <a:buNone/>
            </a:pPr>
            <a:r>
              <a:rPr lang="vi-VN" sz="1400" dirty="0" smtClean="0"/>
              <a:t>•    </a:t>
            </a:r>
            <a:r>
              <a:rPr lang="vi-VN" sz="1400" dirty="0"/>
              <a:t>respectarea si continua conformare cu cerinţele legale si cu alte cerinţe aplicabile la care societatea subscrie, referitor la aspectele de prevenire a accidentelor majore;</a:t>
            </a:r>
          </a:p>
          <a:p>
            <a:pPr marL="0" indent="0">
              <a:buNone/>
            </a:pPr>
            <a:r>
              <a:rPr lang="vi-VN" sz="1400" dirty="0"/>
              <a:t>•    controlul activităţilor care prezintă pericole de accidente majore în care sunt implicate substanţe periculoase, in scopul prevenirii acestor categorii de accidente si al limitării consecinţelor lor asupra securităţii si sănătăţii populaţiei, precum si asupra calităţii mediului.</a:t>
            </a:r>
          </a:p>
          <a:p>
            <a:pPr marL="0" indent="0">
              <a:buNone/>
            </a:pPr>
            <a:r>
              <a:rPr lang="vi-VN" sz="1400" dirty="0"/>
              <a:t>•   prevenirea producerii unor accidente majore prin crearea unei culturi organizationale si conştientizarea întregului personal referitor la efectele si influentele activităţilor sale asupra salariaţilor, populaţiei din exterior si mediului;</a:t>
            </a:r>
          </a:p>
          <a:p>
            <a:pPr marL="0" indent="0">
              <a:buNone/>
            </a:pPr>
            <a:r>
              <a:rPr lang="vi-VN" sz="1400" dirty="0"/>
              <a:t>•    asigurarea unei transparente totale si a accesului la politica, obiectivele şi realizările in domeniul accidentelor majore in care sunt implicate substanţe periculoase pentru reprezentanţii tuturor pârtilor interesate (proprietari, clienţi, furnizori, angajaţi, societate civila);</a:t>
            </a:r>
          </a:p>
          <a:p>
            <a:pPr marL="0" indent="0">
              <a:buNone/>
            </a:pPr>
            <a:r>
              <a:rPr lang="vi-VN" sz="1400" dirty="0"/>
              <a:t>•   prevenirea producerii unor accidente majore prin crearea unei culturi organizationale si conştientizarea întregului personal referitor la efectele si influentele activităţilor sale asupra salariaţilor, populaţiei din exterior si mediului;</a:t>
            </a:r>
          </a:p>
          <a:p>
            <a:endParaRPr lang="en-US" dirty="0"/>
          </a:p>
        </p:txBody>
      </p:sp>
      <p:sp>
        <p:nvSpPr>
          <p:cNvPr id="3" name="Titlu 2"/>
          <p:cNvSpPr>
            <a:spLocks noGrp="1"/>
          </p:cNvSpPr>
          <p:nvPr>
            <p:ph type="title"/>
          </p:nvPr>
        </p:nvSpPr>
        <p:spPr/>
        <p:txBody>
          <a:bodyPr/>
          <a:lstStyle/>
          <a:p>
            <a:r>
              <a:rPr lang="it-IT" dirty="0"/>
              <a:t>Politica de prevenire a </a:t>
            </a:r>
            <a:r>
              <a:rPr lang="it-IT" dirty="0" err="1"/>
              <a:t>accidentelor</a:t>
            </a:r>
            <a:r>
              <a:rPr lang="it-IT" dirty="0"/>
              <a:t> </a:t>
            </a:r>
            <a:r>
              <a:rPr lang="it-IT" dirty="0" err="1"/>
              <a:t>majore</a:t>
            </a:r>
            <a:endParaRPr lang="en-US" dirty="0"/>
          </a:p>
        </p:txBody>
      </p:sp>
      <p:sp>
        <p:nvSpPr>
          <p:cNvPr id="4" name="Substituent număr diapozitiv 3"/>
          <p:cNvSpPr>
            <a:spLocks noGrp="1"/>
          </p:cNvSpPr>
          <p:nvPr>
            <p:ph type="sldNum" sz="quarter" idx="4"/>
          </p:nvPr>
        </p:nvSpPr>
        <p:spPr/>
        <p:txBody>
          <a:bodyPr/>
          <a:lstStyle/>
          <a:p>
            <a:pPr>
              <a:defRPr/>
            </a:pPr>
            <a:r>
              <a:rPr lang="en-GB" smtClean="0"/>
              <a:t> </a:t>
            </a:r>
            <a:fld id="{A8158DD3-3AB0-A847-8F72-FCC7221D7BC2}" type="slidenum">
              <a:rPr lang="en-GB" smtClean="0"/>
              <a:pPr>
                <a:defRPr/>
              </a:pPr>
              <a:t>17</a:t>
            </a:fld>
            <a:r>
              <a:rPr lang="en-GB" smtClean="0"/>
              <a:t> |</a:t>
            </a:r>
            <a:endParaRPr lang="en-GB" dirty="0"/>
          </a:p>
        </p:txBody>
      </p:sp>
      <p:sp>
        <p:nvSpPr>
          <p:cNvPr id="5" name="Substituent subsol 4"/>
          <p:cNvSpPr>
            <a:spLocks noGrp="1"/>
          </p:cNvSpPr>
          <p:nvPr>
            <p:ph type="ftr" sz="quarter" idx="3"/>
          </p:nvPr>
        </p:nvSpPr>
        <p:spPr/>
        <p:txBody>
          <a:bodyPr/>
          <a:lstStyle/>
          <a:p>
            <a:pPr>
              <a:defRPr/>
            </a:pPr>
            <a:r>
              <a:rPr lang="en-GB" smtClean="0"/>
              <a:t>Borealis L.A.T</a:t>
            </a:r>
            <a:endParaRPr lang="en-GB" dirty="0"/>
          </a:p>
        </p:txBody>
      </p:sp>
    </p:spTree>
    <p:extLst>
      <p:ext uri="{BB962C8B-B14F-4D97-AF65-F5344CB8AC3E}">
        <p14:creationId xmlns:p14="http://schemas.microsoft.com/office/powerpoint/2010/main" val="27898993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lang="en-US" sz="2000" dirty="0" smtClean="0"/>
              <a:t>Schema cu </a:t>
            </a:r>
            <a:r>
              <a:rPr lang="en-US" sz="2000" dirty="0" err="1" smtClean="0"/>
              <a:t>organigrama</a:t>
            </a:r>
            <a:r>
              <a:rPr lang="en-US" sz="2000" dirty="0" smtClean="0"/>
              <a:t> </a:t>
            </a:r>
            <a:r>
              <a:rPr lang="en-US" sz="2000" dirty="0" err="1" smtClean="0"/>
              <a:t>si</a:t>
            </a:r>
            <a:r>
              <a:rPr lang="en-US" sz="2000" dirty="0" smtClean="0"/>
              <a:t> </a:t>
            </a:r>
            <a:r>
              <a:rPr lang="en-US" sz="2000" dirty="0" err="1" smtClean="0"/>
              <a:t>asigurarea</a:t>
            </a:r>
            <a:r>
              <a:rPr lang="en-US" sz="2000" dirty="0" smtClean="0"/>
              <a:t> </a:t>
            </a:r>
            <a:r>
              <a:rPr lang="en-US" sz="2000" dirty="0" err="1" smtClean="0"/>
              <a:t>instiintarii</a:t>
            </a:r>
            <a:r>
              <a:rPr lang="en-US" sz="2000" dirty="0" smtClean="0"/>
              <a:t> </a:t>
            </a:r>
            <a:r>
              <a:rPr lang="en-US" sz="2000" dirty="0" err="1" smtClean="0"/>
              <a:t>si</a:t>
            </a:r>
            <a:r>
              <a:rPr lang="en-US" sz="2000" dirty="0" smtClean="0"/>
              <a:t> </a:t>
            </a:r>
            <a:r>
              <a:rPr lang="en-US" sz="2000" dirty="0" err="1" smtClean="0"/>
              <a:t>alarmarii</a:t>
            </a:r>
            <a:r>
              <a:rPr lang="en-US" sz="2000" dirty="0" smtClean="0"/>
              <a:t> </a:t>
            </a:r>
            <a:endParaRPr lang="en-US" sz="2000" dirty="0"/>
          </a:p>
        </p:txBody>
      </p:sp>
      <p:sp>
        <p:nvSpPr>
          <p:cNvPr id="3" name="Substituent număr diapozitiv 2"/>
          <p:cNvSpPr>
            <a:spLocks noGrp="1"/>
          </p:cNvSpPr>
          <p:nvPr>
            <p:ph type="sldNum" sz="quarter" idx="4"/>
          </p:nvPr>
        </p:nvSpPr>
        <p:spPr/>
        <p:txBody>
          <a:bodyPr/>
          <a:lstStyle/>
          <a:p>
            <a:pPr>
              <a:defRPr/>
            </a:pPr>
            <a:r>
              <a:rPr lang="en-GB" smtClean="0"/>
              <a:t> </a:t>
            </a:r>
            <a:fld id="{A8158DD3-3AB0-A847-8F72-FCC7221D7BC2}" type="slidenum">
              <a:rPr lang="en-GB" smtClean="0"/>
              <a:pPr>
                <a:defRPr/>
              </a:pPr>
              <a:t>18</a:t>
            </a:fld>
            <a:r>
              <a:rPr lang="en-GB" smtClean="0"/>
              <a:t> |</a:t>
            </a:r>
            <a:endParaRPr lang="en-GB" dirty="0"/>
          </a:p>
        </p:txBody>
      </p:sp>
      <p:sp>
        <p:nvSpPr>
          <p:cNvPr id="4" name="Substituent subsol 3"/>
          <p:cNvSpPr>
            <a:spLocks noGrp="1"/>
          </p:cNvSpPr>
          <p:nvPr>
            <p:ph type="ftr" sz="quarter" idx="3"/>
          </p:nvPr>
        </p:nvSpPr>
        <p:spPr/>
        <p:txBody>
          <a:bodyPr/>
          <a:lstStyle/>
          <a:p>
            <a:pPr>
              <a:defRPr/>
            </a:pPr>
            <a:r>
              <a:rPr lang="en-GB" smtClean="0"/>
              <a:t>Borealis L.A.T</a:t>
            </a:r>
            <a:endParaRPr lang="en-GB" dirty="0"/>
          </a:p>
        </p:txBody>
      </p:sp>
      <p:pic>
        <p:nvPicPr>
          <p:cNvPr id="4101" name="Picture 5"/>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763688" y="1988840"/>
            <a:ext cx="5472608" cy="3769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659670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număr diapozitiv 2"/>
          <p:cNvSpPr>
            <a:spLocks noGrp="1"/>
          </p:cNvSpPr>
          <p:nvPr>
            <p:ph type="sldNum" sz="quarter" idx="4"/>
          </p:nvPr>
        </p:nvSpPr>
        <p:spPr/>
        <p:txBody>
          <a:bodyPr/>
          <a:lstStyle/>
          <a:p>
            <a:pPr>
              <a:defRPr/>
            </a:pPr>
            <a:r>
              <a:rPr lang="en-GB" smtClean="0"/>
              <a:t> </a:t>
            </a:r>
            <a:fld id="{A8158DD3-3AB0-A847-8F72-FCC7221D7BC2}" type="slidenum">
              <a:rPr lang="en-GB" smtClean="0"/>
              <a:pPr>
                <a:defRPr/>
              </a:pPr>
              <a:t>19</a:t>
            </a:fld>
            <a:r>
              <a:rPr lang="en-GB" smtClean="0"/>
              <a:t> |</a:t>
            </a:r>
            <a:endParaRPr lang="en-GB" dirty="0"/>
          </a:p>
        </p:txBody>
      </p:sp>
      <p:sp>
        <p:nvSpPr>
          <p:cNvPr id="4" name="Substituent subsol 3"/>
          <p:cNvSpPr>
            <a:spLocks noGrp="1"/>
          </p:cNvSpPr>
          <p:nvPr>
            <p:ph type="ftr" sz="quarter" idx="3"/>
          </p:nvPr>
        </p:nvSpPr>
        <p:spPr/>
        <p:txBody>
          <a:bodyPr/>
          <a:lstStyle/>
          <a:p>
            <a:pPr>
              <a:defRPr/>
            </a:pPr>
            <a:r>
              <a:rPr lang="en-GB" smtClean="0"/>
              <a:t>Borealis L.A.T</a:t>
            </a:r>
            <a:endParaRPr lang="en-GB" dirty="0"/>
          </a:p>
        </p:txBody>
      </p:sp>
      <p:graphicFrame>
        <p:nvGraphicFramePr>
          <p:cNvPr id="5" name="Tabel 4"/>
          <p:cNvGraphicFramePr>
            <a:graphicFrameLocks noGrp="1"/>
          </p:cNvGraphicFramePr>
          <p:nvPr>
            <p:extLst>
              <p:ext uri="{D42A27DB-BD31-4B8C-83A1-F6EECF244321}">
                <p14:modId xmlns:p14="http://schemas.microsoft.com/office/powerpoint/2010/main" val="2004513102"/>
              </p:ext>
            </p:extLst>
          </p:nvPr>
        </p:nvGraphicFramePr>
        <p:xfrm>
          <a:off x="971600" y="2204865"/>
          <a:ext cx="6840760" cy="2892543"/>
        </p:xfrm>
        <a:graphic>
          <a:graphicData uri="http://schemas.openxmlformats.org/drawingml/2006/table">
            <a:tbl>
              <a:tblPr>
                <a:tableStyleId>{5C22544A-7EE6-4342-B048-85BDC9FD1C3A}</a:tableStyleId>
              </a:tblPr>
              <a:tblGrid>
                <a:gridCol w="1214293"/>
                <a:gridCol w="5626467"/>
              </a:tblGrid>
              <a:tr h="723136">
                <a:tc>
                  <a:txBody>
                    <a:bodyPr/>
                    <a:lstStyle/>
                    <a:p>
                      <a:pPr>
                        <a:spcBef>
                          <a:spcPts val="600"/>
                        </a:spcBef>
                        <a:spcAft>
                          <a:spcPts val="600"/>
                        </a:spcAft>
                      </a:pPr>
                      <a:r>
                        <a:rPr lang="ro-RO" sz="1400" b="1" dirty="0">
                          <a:effectLst/>
                        </a:rPr>
                        <a:t>Pericolul</a:t>
                      </a:r>
                      <a:endParaRPr lang="en-US" sz="1400" b="1" dirty="0">
                        <a:effectLst/>
                      </a:endParaRPr>
                    </a:p>
                    <a:p>
                      <a:pPr>
                        <a:spcBef>
                          <a:spcPts val="600"/>
                        </a:spcBef>
                        <a:spcAft>
                          <a:spcPts val="600"/>
                        </a:spcAft>
                      </a:pPr>
                      <a:r>
                        <a:rPr lang="ro-RO" sz="1400" b="1" dirty="0">
                          <a:effectLst/>
                        </a:rPr>
                        <a:t> </a:t>
                      </a:r>
                      <a:endParaRPr lang="en-US" sz="1400" b="1" dirty="0">
                        <a:effectLst/>
                        <a:latin typeface="Times New Roman"/>
                        <a:ea typeface="Times New Roman"/>
                      </a:endParaRPr>
                    </a:p>
                  </a:txBody>
                  <a:tcPr marL="25400" marR="25400" marT="0" marB="0"/>
                </a:tc>
                <a:tc>
                  <a:txBody>
                    <a:bodyPr/>
                    <a:lstStyle/>
                    <a:p>
                      <a:pPr>
                        <a:spcBef>
                          <a:spcPts val="600"/>
                        </a:spcBef>
                        <a:spcAft>
                          <a:spcPts val="600"/>
                        </a:spcAft>
                      </a:pPr>
                      <a:r>
                        <a:rPr lang="ro-RO" sz="1400" b="1" dirty="0">
                          <a:effectLst/>
                        </a:rPr>
                        <a:t>Factorul de risc probabil</a:t>
                      </a:r>
                      <a:endParaRPr lang="en-US" sz="1400" b="1" dirty="0">
                        <a:effectLst/>
                      </a:endParaRPr>
                    </a:p>
                    <a:p>
                      <a:pPr>
                        <a:spcBef>
                          <a:spcPts val="600"/>
                        </a:spcBef>
                        <a:spcAft>
                          <a:spcPts val="600"/>
                        </a:spcAft>
                      </a:pPr>
                      <a:r>
                        <a:rPr lang="ro-RO" sz="1400" b="1" dirty="0">
                          <a:effectLst/>
                        </a:rPr>
                        <a:t> </a:t>
                      </a:r>
                      <a:endParaRPr lang="en-US" sz="1400" b="1" dirty="0">
                        <a:effectLst/>
                        <a:latin typeface="Times New Roman"/>
                        <a:ea typeface="Times New Roman"/>
                      </a:endParaRPr>
                    </a:p>
                  </a:txBody>
                  <a:tcPr marL="25400" marR="25400" marT="0" marB="0"/>
                </a:tc>
              </a:tr>
              <a:tr h="647016">
                <a:tc>
                  <a:txBody>
                    <a:bodyPr/>
                    <a:lstStyle/>
                    <a:p>
                      <a:pPr>
                        <a:spcBef>
                          <a:spcPts val="600"/>
                        </a:spcBef>
                        <a:spcAft>
                          <a:spcPts val="600"/>
                        </a:spcAft>
                      </a:pPr>
                      <a:r>
                        <a:rPr lang="ro-RO" sz="1200">
                          <a:effectLst/>
                        </a:rPr>
                        <a:t>Chimic</a:t>
                      </a:r>
                      <a:endParaRPr lang="en-US" sz="1200">
                        <a:effectLst/>
                      </a:endParaRPr>
                    </a:p>
                    <a:p>
                      <a:pPr>
                        <a:spcBef>
                          <a:spcPts val="600"/>
                        </a:spcBef>
                        <a:spcAft>
                          <a:spcPts val="600"/>
                        </a:spcAft>
                      </a:pPr>
                      <a:r>
                        <a:rPr lang="ro-RO" sz="1200">
                          <a:effectLst/>
                        </a:rPr>
                        <a:t> </a:t>
                      </a:r>
                      <a:endParaRPr lang="en-US" sz="1200">
                        <a:effectLst/>
                        <a:latin typeface="Times New Roman"/>
                        <a:ea typeface="Times New Roman"/>
                      </a:endParaRPr>
                    </a:p>
                  </a:txBody>
                  <a:tcPr marL="25400" marR="25400" marT="0" marB="0"/>
                </a:tc>
                <a:tc>
                  <a:txBody>
                    <a:bodyPr/>
                    <a:lstStyle/>
                    <a:p>
                      <a:pPr>
                        <a:spcBef>
                          <a:spcPts val="600"/>
                        </a:spcBef>
                        <a:spcAft>
                          <a:spcPts val="600"/>
                        </a:spcAft>
                      </a:pPr>
                      <a:r>
                        <a:rPr lang="ro-RO" sz="1200">
                          <a:effectLst/>
                        </a:rPr>
                        <a:t>Apariţia unui incendiu in care este implicat azotatul de amoniu</a:t>
                      </a:r>
                      <a:endParaRPr lang="en-US" sz="1200">
                        <a:effectLst/>
                      </a:endParaRPr>
                    </a:p>
                    <a:p>
                      <a:pPr>
                        <a:spcBef>
                          <a:spcPts val="600"/>
                        </a:spcBef>
                        <a:spcAft>
                          <a:spcPts val="600"/>
                        </a:spcAft>
                      </a:pPr>
                      <a:r>
                        <a:rPr lang="ro-RO" sz="1200">
                          <a:effectLst/>
                        </a:rPr>
                        <a:t> </a:t>
                      </a:r>
                      <a:endParaRPr lang="en-US" sz="1200">
                        <a:effectLst/>
                        <a:latin typeface="Times New Roman"/>
                        <a:ea typeface="Times New Roman"/>
                      </a:endParaRPr>
                    </a:p>
                  </a:txBody>
                  <a:tcPr marL="25400" marR="25400" marT="0" marB="0"/>
                </a:tc>
              </a:tr>
              <a:tr h="875375">
                <a:tc>
                  <a:txBody>
                    <a:bodyPr/>
                    <a:lstStyle/>
                    <a:p>
                      <a:pPr>
                        <a:spcBef>
                          <a:spcPts val="600"/>
                        </a:spcBef>
                        <a:spcAft>
                          <a:spcPts val="600"/>
                        </a:spcAft>
                      </a:pPr>
                      <a:r>
                        <a:rPr lang="ro-RO" sz="1200">
                          <a:effectLst/>
                        </a:rPr>
                        <a:t>Explozie</a:t>
                      </a:r>
                      <a:endParaRPr lang="en-US" sz="1200">
                        <a:effectLst/>
                      </a:endParaRPr>
                    </a:p>
                    <a:p>
                      <a:pPr>
                        <a:spcBef>
                          <a:spcPts val="600"/>
                        </a:spcBef>
                        <a:spcAft>
                          <a:spcPts val="600"/>
                        </a:spcAft>
                      </a:pPr>
                      <a:r>
                        <a:rPr lang="ro-RO" sz="1200">
                          <a:effectLst/>
                        </a:rPr>
                        <a:t> </a:t>
                      </a:r>
                      <a:endParaRPr lang="en-US" sz="1200">
                        <a:effectLst/>
                        <a:latin typeface="Times New Roman"/>
                        <a:ea typeface="Times New Roman"/>
                      </a:endParaRPr>
                    </a:p>
                  </a:txBody>
                  <a:tcPr marL="25400" marR="25400" marT="0" marB="0"/>
                </a:tc>
                <a:tc>
                  <a:txBody>
                    <a:bodyPr/>
                    <a:lstStyle/>
                    <a:p>
                      <a:pPr>
                        <a:spcBef>
                          <a:spcPts val="600"/>
                        </a:spcBef>
                        <a:spcAft>
                          <a:spcPts val="600"/>
                        </a:spcAft>
                      </a:pPr>
                      <a:r>
                        <a:rPr lang="ro-RO" sz="1200" dirty="0">
                          <a:effectLst/>
                        </a:rPr>
                        <a:t>Contact cu foc direct, frecare, lovire, soc mecanic, descărcări electrice sau prezenta unor substanţe organice precum uleiuri, motorina, solvenţi</a:t>
                      </a:r>
                      <a:endParaRPr lang="en-US" sz="1200" dirty="0">
                        <a:effectLst/>
                      </a:endParaRPr>
                    </a:p>
                    <a:p>
                      <a:pPr>
                        <a:spcBef>
                          <a:spcPts val="600"/>
                        </a:spcBef>
                        <a:spcAft>
                          <a:spcPts val="600"/>
                        </a:spcAft>
                      </a:pPr>
                      <a:r>
                        <a:rPr lang="ro-RO" sz="1200" dirty="0">
                          <a:effectLst/>
                        </a:rPr>
                        <a:t> </a:t>
                      </a:r>
                      <a:endParaRPr lang="en-US" sz="1200" dirty="0">
                        <a:effectLst/>
                        <a:latin typeface="Times New Roman"/>
                        <a:ea typeface="Times New Roman"/>
                      </a:endParaRPr>
                    </a:p>
                  </a:txBody>
                  <a:tcPr marL="25400" marR="25400" marT="0" marB="0"/>
                </a:tc>
              </a:tr>
              <a:tr h="647016">
                <a:tc>
                  <a:txBody>
                    <a:bodyPr/>
                    <a:lstStyle/>
                    <a:p>
                      <a:pPr>
                        <a:spcBef>
                          <a:spcPts val="600"/>
                        </a:spcBef>
                        <a:spcAft>
                          <a:spcPts val="600"/>
                        </a:spcAft>
                      </a:pPr>
                      <a:r>
                        <a:rPr lang="ro-RO" sz="1200">
                          <a:effectLst/>
                        </a:rPr>
                        <a:t>Incendiu</a:t>
                      </a:r>
                      <a:endParaRPr lang="en-US" sz="1200">
                        <a:effectLst/>
                      </a:endParaRPr>
                    </a:p>
                    <a:p>
                      <a:pPr>
                        <a:spcBef>
                          <a:spcPts val="600"/>
                        </a:spcBef>
                        <a:spcAft>
                          <a:spcPts val="600"/>
                        </a:spcAft>
                      </a:pPr>
                      <a:r>
                        <a:rPr lang="ro-RO" sz="1200">
                          <a:effectLst/>
                        </a:rPr>
                        <a:t> </a:t>
                      </a:r>
                      <a:endParaRPr lang="en-US" sz="1200">
                        <a:effectLst/>
                        <a:latin typeface="Times New Roman"/>
                        <a:ea typeface="Times New Roman"/>
                      </a:endParaRPr>
                    </a:p>
                  </a:txBody>
                  <a:tcPr marL="25400" marR="25400" marT="0" marB="0"/>
                </a:tc>
                <a:tc>
                  <a:txBody>
                    <a:bodyPr/>
                    <a:lstStyle/>
                    <a:p>
                      <a:pPr>
                        <a:spcBef>
                          <a:spcPts val="600"/>
                        </a:spcBef>
                        <a:spcAft>
                          <a:spcPts val="600"/>
                        </a:spcAft>
                      </a:pPr>
                      <a:r>
                        <a:rPr lang="ro-RO" sz="1200" dirty="0">
                          <a:effectLst/>
                        </a:rPr>
                        <a:t>Contactul cu materiale combustibile</a:t>
                      </a:r>
                      <a:endParaRPr lang="en-US" sz="1200" dirty="0">
                        <a:effectLst/>
                      </a:endParaRPr>
                    </a:p>
                    <a:p>
                      <a:pPr>
                        <a:spcBef>
                          <a:spcPts val="600"/>
                        </a:spcBef>
                        <a:spcAft>
                          <a:spcPts val="600"/>
                        </a:spcAft>
                      </a:pPr>
                      <a:r>
                        <a:rPr lang="ro-RO" sz="1200" dirty="0">
                          <a:effectLst/>
                        </a:rPr>
                        <a:t> </a:t>
                      </a:r>
                      <a:endParaRPr lang="en-US" sz="1200" dirty="0">
                        <a:effectLst/>
                        <a:latin typeface="Times New Roman"/>
                        <a:ea typeface="Times New Roman"/>
                      </a:endParaRPr>
                    </a:p>
                  </a:txBody>
                  <a:tcPr marL="25400" marR="25400" marT="0" marB="0"/>
                </a:tc>
              </a:tr>
            </a:tbl>
          </a:graphicData>
        </a:graphic>
      </p:graphicFrame>
      <p:sp>
        <p:nvSpPr>
          <p:cNvPr id="6" name="Rectangle 23"/>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9" name="Titlu 1"/>
          <p:cNvSpPr>
            <a:spLocks noGrp="1"/>
          </p:cNvSpPr>
          <p:nvPr>
            <p:ph type="title"/>
          </p:nvPr>
        </p:nvSpPr>
        <p:spPr>
          <a:xfrm>
            <a:off x="576263" y="1124744"/>
            <a:ext cx="7991476" cy="791861"/>
          </a:xfrm>
        </p:spPr>
        <p:txBody>
          <a:bodyPr/>
          <a:lstStyle/>
          <a:p>
            <a:r>
              <a:rPr lang="it-IT" sz="2000" dirty="0"/>
              <a:t>II.2. </a:t>
            </a:r>
            <a:r>
              <a:rPr lang="it-IT" sz="2000" dirty="0" err="1"/>
              <a:t>Identificarea</a:t>
            </a:r>
            <a:r>
              <a:rPr lang="it-IT" sz="2000" dirty="0"/>
              <a:t> si </a:t>
            </a:r>
            <a:r>
              <a:rPr lang="it-IT" sz="2000" dirty="0" err="1"/>
              <a:t>evaluarea</a:t>
            </a:r>
            <a:r>
              <a:rPr lang="it-IT" sz="2000" dirty="0"/>
              <a:t> </a:t>
            </a:r>
            <a:r>
              <a:rPr lang="it-IT" sz="2000" dirty="0" err="1"/>
              <a:t>pericolelor</a:t>
            </a:r>
            <a:r>
              <a:rPr lang="it-IT" sz="2000" dirty="0"/>
              <a:t> </a:t>
            </a:r>
            <a:r>
              <a:rPr lang="it-IT" sz="2000" dirty="0" err="1"/>
              <a:t>majore</a:t>
            </a:r>
            <a:endParaRPr lang="en-US" sz="2000" dirty="0"/>
          </a:p>
        </p:txBody>
      </p:sp>
    </p:spTree>
    <p:extLst>
      <p:ext uri="{BB962C8B-B14F-4D97-AF65-F5344CB8AC3E}">
        <p14:creationId xmlns:p14="http://schemas.microsoft.com/office/powerpoint/2010/main" val="755109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ro-RO" sz="2800" dirty="0" smtClean="0"/>
              <a:t>O structură solidă pentru viitor este garantată de o fundaţie stabilă</a:t>
            </a:r>
            <a:r>
              <a:rPr lang="en-GB" sz="2800" dirty="0" smtClean="0"/>
              <a:t>…</a:t>
            </a:r>
            <a:endParaRPr lang="en-GB" sz="2800" dirty="0"/>
          </a:p>
        </p:txBody>
      </p:sp>
      <p:sp>
        <p:nvSpPr>
          <p:cNvPr id="12" name="Slide Number Placeholder 11"/>
          <p:cNvSpPr>
            <a:spLocks noGrp="1"/>
          </p:cNvSpPr>
          <p:nvPr>
            <p:ph type="sldNum" sz="quarter" idx="4"/>
          </p:nvPr>
        </p:nvSpPr>
        <p:spPr/>
        <p:txBody>
          <a:bodyPr/>
          <a:lstStyle/>
          <a:p>
            <a:pPr>
              <a:defRPr/>
            </a:pPr>
            <a:r>
              <a:rPr lang="en-GB" smtClean="0"/>
              <a:t> </a:t>
            </a:r>
            <a:fld id="{A8158DD3-3AB0-A847-8F72-FCC7221D7BC2}" type="slidenum">
              <a:rPr lang="en-GB" smtClean="0"/>
              <a:pPr>
                <a:defRPr/>
              </a:pPr>
              <a:t>2</a:t>
            </a:fld>
            <a:r>
              <a:rPr lang="en-GB" smtClean="0"/>
              <a:t> |</a:t>
            </a:r>
            <a:endParaRPr lang="en-GB" dirty="0"/>
          </a:p>
        </p:txBody>
      </p:sp>
      <p:sp>
        <p:nvSpPr>
          <p:cNvPr id="7" name="Footer Placeholder 6"/>
          <p:cNvSpPr>
            <a:spLocks noGrp="1"/>
          </p:cNvSpPr>
          <p:nvPr>
            <p:ph type="ftr" sz="quarter" idx="3"/>
          </p:nvPr>
        </p:nvSpPr>
        <p:spPr/>
        <p:txBody>
          <a:bodyPr/>
          <a:lstStyle/>
          <a:p>
            <a:pPr>
              <a:defRPr/>
            </a:pPr>
            <a:r>
              <a:rPr lang="en-GB" smtClean="0"/>
              <a:t>Borealis L.A.T</a:t>
            </a:r>
            <a:endParaRPr lang="en-GB" dirty="0"/>
          </a:p>
        </p:txBody>
      </p:sp>
      <p:sp>
        <p:nvSpPr>
          <p:cNvPr id="44" name="TextBox 43"/>
          <p:cNvSpPr txBox="1"/>
          <p:nvPr/>
        </p:nvSpPr>
        <p:spPr>
          <a:xfrm>
            <a:off x="669900" y="6077831"/>
            <a:ext cx="7776375" cy="400110"/>
          </a:xfrm>
          <a:prstGeom prst="rect">
            <a:avLst/>
          </a:prstGeom>
          <a:noFill/>
          <a:ln>
            <a:noFill/>
          </a:ln>
        </p:spPr>
        <p:txBody>
          <a:bodyPr wrap="square" rtlCol="0">
            <a:spAutoFit/>
          </a:bodyPr>
          <a:lstStyle/>
          <a:p>
            <a:r>
              <a:rPr lang="de-AT" sz="1000" baseline="30000" dirty="0" smtClean="0">
                <a:latin typeface="Arial" pitchFamily="34" charset="0"/>
                <a:cs typeface="Arial" pitchFamily="34" charset="0"/>
              </a:rPr>
              <a:t>1</a:t>
            </a:r>
            <a:r>
              <a:rPr lang="de-AT" sz="1000" dirty="0" smtClean="0">
                <a:latin typeface="Arial" pitchFamily="34" charset="0"/>
                <a:cs typeface="Arial" pitchFamily="34" charset="0"/>
              </a:rPr>
              <a:t>  77,4%</a:t>
            </a:r>
            <a:r>
              <a:rPr lang="ro-RO" sz="1000" dirty="0" smtClean="0">
                <a:latin typeface="Arial" pitchFamily="34" charset="0"/>
                <a:cs typeface="Arial" pitchFamily="34" charset="0"/>
              </a:rPr>
              <a:t>acțiuni deţinute în </a:t>
            </a:r>
            <a:r>
              <a:rPr lang="de-AT" sz="1000" dirty="0" err="1" smtClean="0">
                <a:latin typeface="Arial" pitchFamily="34" charset="0"/>
                <a:cs typeface="Arial" pitchFamily="34" charset="0"/>
              </a:rPr>
              <a:t>Rosier</a:t>
            </a:r>
            <a:r>
              <a:rPr lang="de-AT" sz="1000" dirty="0" smtClean="0">
                <a:latin typeface="Arial" pitchFamily="34" charset="0"/>
                <a:cs typeface="Arial" pitchFamily="34" charset="0"/>
              </a:rPr>
              <a:t> SA</a:t>
            </a:r>
          </a:p>
          <a:p>
            <a:r>
              <a:rPr lang="de-AT" sz="1000" baseline="30000" dirty="0" smtClean="0">
                <a:latin typeface="Arial" pitchFamily="34" charset="0"/>
                <a:cs typeface="Arial" pitchFamily="34" charset="0"/>
              </a:rPr>
              <a:t>2</a:t>
            </a:r>
            <a:r>
              <a:rPr lang="de-AT" sz="1000" dirty="0" smtClean="0">
                <a:latin typeface="Arial" pitchFamily="34" charset="0"/>
                <a:cs typeface="Arial" pitchFamily="34" charset="0"/>
              </a:rPr>
              <a:t>  20,3% </a:t>
            </a:r>
            <a:r>
              <a:rPr lang="ro-RO" sz="1000" dirty="0" smtClean="0">
                <a:latin typeface="Arial" pitchFamily="34" charset="0"/>
                <a:cs typeface="Arial" pitchFamily="34" charset="0"/>
              </a:rPr>
              <a:t>acțiuni deţinute </a:t>
            </a:r>
            <a:r>
              <a:rPr lang="ro-RO" sz="1000" dirty="0">
                <a:latin typeface="Arial" pitchFamily="34" charset="0"/>
                <a:cs typeface="Arial" pitchFamily="34" charset="0"/>
              </a:rPr>
              <a:t>în </a:t>
            </a:r>
            <a:r>
              <a:rPr lang="de-AT" sz="1000" dirty="0" err="1" smtClean="0">
                <a:latin typeface="Arial" pitchFamily="34" charset="0"/>
                <a:cs typeface="Arial" pitchFamily="34" charset="0"/>
              </a:rPr>
              <a:t>Neochim</a:t>
            </a:r>
            <a:r>
              <a:rPr lang="de-AT" sz="1000" dirty="0" smtClean="0">
                <a:latin typeface="Arial" pitchFamily="34" charset="0"/>
                <a:cs typeface="Arial" pitchFamily="34" charset="0"/>
              </a:rPr>
              <a:t> AD </a:t>
            </a:r>
            <a:r>
              <a:rPr lang="ro-RO" sz="1000" dirty="0" smtClean="0">
                <a:latin typeface="Arial" pitchFamily="34" charset="0"/>
                <a:cs typeface="Arial" pitchFamily="34" charset="0"/>
              </a:rPr>
              <a:t>prin Asocierea în participaţiune </a:t>
            </a:r>
            <a:r>
              <a:rPr lang="de-AT" sz="1000" dirty="0" smtClean="0">
                <a:latin typeface="Arial" pitchFamily="34" charset="0"/>
                <a:cs typeface="Arial" pitchFamily="34" charset="0"/>
              </a:rPr>
              <a:t>FEBORAN AD (40% Borealis, 60% First </a:t>
            </a:r>
            <a:r>
              <a:rPr lang="de-AT" sz="1000" dirty="0" err="1" smtClean="0">
                <a:latin typeface="Arial" pitchFamily="34" charset="0"/>
                <a:cs typeface="Arial" pitchFamily="34" charset="0"/>
              </a:rPr>
              <a:t>Energy</a:t>
            </a:r>
            <a:r>
              <a:rPr lang="de-AT" sz="1000" dirty="0" smtClean="0">
                <a:latin typeface="Arial" pitchFamily="34" charset="0"/>
                <a:cs typeface="Arial" pitchFamily="34" charset="0"/>
              </a:rPr>
              <a:t> Bank B.S.C)</a:t>
            </a:r>
            <a:endParaRPr lang="en-GB" sz="1000" dirty="0">
              <a:latin typeface="Arial" pitchFamily="34" charset="0"/>
              <a:cs typeface="Arial" pitchFamily="34" charset="0"/>
            </a:endParaRPr>
          </a:p>
        </p:txBody>
      </p:sp>
      <p:sp>
        <p:nvSpPr>
          <p:cNvPr id="3" name="TextBox 2"/>
          <p:cNvSpPr txBox="1"/>
          <p:nvPr/>
        </p:nvSpPr>
        <p:spPr>
          <a:xfrm>
            <a:off x="770434" y="4812939"/>
            <a:ext cx="7812163" cy="1826141"/>
          </a:xfrm>
          <a:prstGeom prst="rect">
            <a:avLst/>
          </a:prstGeom>
          <a:noFill/>
        </p:spPr>
        <p:txBody>
          <a:bodyPr wrap="square" lIns="0" tIns="0" rIns="0" bIns="0" rtlCol="0">
            <a:spAutoFit/>
          </a:bodyPr>
          <a:lstStyle/>
          <a:p>
            <a:pPr>
              <a:spcAft>
                <a:spcPts val="400"/>
              </a:spcAft>
            </a:pPr>
            <a:r>
              <a:rPr lang="en-US" sz="1400" spc="-10" dirty="0" smtClean="0">
                <a:solidFill>
                  <a:schemeClr val="accent2">
                    <a:lumMod val="90000"/>
                    <a:lumOff val="10000"/>
                  </a:schemeClr>
                </a:solidFill>
              </a:rPr>
              <a:t>- </a:t>
            </a:r>
            <a:r>
              <a:rPr lang="vi-VN" sz="1400" spc="-10" dirty="0" smtClean="0">
                <a:solidFill>
                  <a:schemeClr val="accent2">
                    <a:lumMod val="90000"/>
                    <a:lumOff val="10000"/>
                  </a:schemeClr>
                </a:solidFill>
              </a:rPr>
              <a:t>Borealis </a:t>
            </a:r>
            <a:r>
              <a:rPr lang="vi-VN" sz="1400" spc="-10" dirty="0">
                <a:solidFill>
                  <a:schemeClr val="accent2">
                    <a:lumMod val="90000"/>
                    <a:lumOff val="10000"/>
                  </a:schemeClr>
                </a:solidFill>
              </a:rPr>
              <a:t>– răspunde provocărilor de mai bine de 50 de </a:t>
            </a:r>
            <a:r>
              <a:rPr lang="vi-VN" sz="1400" spc="-10" dirty="0" smtClean="0">
                <a:solidFill>
                  <a:schemeClr val="accent2">
                    <a:lumMod val="90000"/>
                    <a:lumOff val="10000"/>
                  </a:schemeClr>
                </a:solidFill>
              </a:rPr>
              <a:t>ani</a:t>
            </a:r>
            <a:endParaRPr lang="en-US" sz="1400" spc="-10" dirty="0" smtClean="0">
              <a:solidFill>
                <a:schemeClr val="accent2">
                  <a:lumMod val="90000"/>
                  <a:lumOff val="10000"/>
                </a:schemeClr>
              </a:solidFill>
            </a:endParaRPr>
          </a:p>
          <a:p>
            <a:pPr>
              <a:spcAft>
                <a:spcPts val="400"/>
              </a:spcAft>
            </a:pPr>
            <a:r>
              <a:rPr lang="en-US" sz="1400" spc="-10" dirty="0" smtClean="0">
                <a:solidFill>
                  <a:schemeClr val="accent2">
                    <a:lumMod val="90000"/>
                    <a:lumOff val="10000"/>
                  </a:schemeClr>
                </a:solidFill>
              </a:rPr>
              <a:t>- </a:t>
            </a:r>
            <a:r>
              <a:rPr lang="en-US" sz="1400" spc="-10" dirty="0" err="1" smtClean="0">
                <a:solidFill>
                  <a:schemeClr val="accent2">
                    <a:lumMod val="90000"/>
                    <a:lumOff val="10000"/>
                  </a:schemeClr>
                </a:solidFill>
              </a:rPr>
              <a:t>Peste</a:t>
            </a:r>
            <a:r>
              <a:rPr lang="en-US" sz="1400" spc="-10" dirty="0" smtClean="0">
                <a:solidFill>
                  <a:schemeClr val="accent2">
                    <a:lumMod val="90000"/>
                    <a:lumOff val="10000"/>
                  </a:schemeClr>
                </a:solidFill>
              </a:rPr>
              <a:t> </a:t>
            </a:r>
            <a:r>
              <a:rPr lang="en-US" sz="1400" spc="-10" dirty="0">
                <a:solidFill>
                  <a:schemeClr val="accent2">
                    <a:lumMod val="90000"/>
                    <a:lumOff val="10000"/>
                  </a:schemeClr>
                </a:solidFill>
              </a:rPr>
              <a:t>6.500 de </a:t>
            </a:r>
            <a:r>
              <a:rPr lang="en-US" sz="1400" spc="-10" dirty="0" err="1">
                <a:solidFill>
                  <a:schemeClr val="accent2">
                    <a:lumMod val="90000"/>
                    <a:lumOff val="10000"/>
                  </a:schemeClr>
                </a:solidFill>
              </a:rPr>
              <a:t>angajaţi</a:t>
            </a:r>
            <a:r>
              <a:rPr lang="en-US" sz="1400" spc="-10" dirty="0">
                <a:solidFill>
                  <a:schemeClr val="accent2">
                    <a:lumMod val="90000"/>
                    <a:lumOff val="10000"/>
                  </a:schemeClr>
                </a:solidFill>
              </a:rPr>
              <a:t> </a:t>
            </a:r>
            <a:r>
              <a:rPr lang="en-US" sz="1400" spc="-10" dirty="0" err="1">
                <a:solidFill>
                  <a:schemeClr val="accent2">
                    <a:lumMod val="90000"/>
                    <a:lumOff val="10000"/>
                  </a:schemeClr>
                </a:solidFill>
              </a:rPr>
              <a:t>în</a:t>
            </a:r>
            <a:r>
              <a:rPr lang="en-US" sz="1400" spc="-10" dirty="0">
                <a:solidFill>
                  <a:schemeClr val="accent2">
                    <a:lumMod val="90000"/>
                    <a:lumOff val="10000"/>
                  </a:schemeClr>
                </a:solidFill>
              </a:rPr>
              <a:t> </a:t>
            </a:r>
            <a:r>
              <a:rPr lang="en-US" sz="1400" spc="-10" dirty="0" err="1">
                <a:solidFill>
                  <a:schemeClr val="accent2">
                    <a:lumMod val="90000"/>
                    <a:lumOff val="10000"/>
                  </a:schemeClr>
                </a:solidFill>
              </a:rPr>
              <a:t>întreaga</a:t>
            </a:r>
            <a:r>
              <a:rPr lang="en-US" sz="1400" spc="-10" dirty="0">
                <a:solidFill>
                  <a:schemeClr val="accent2">
                    <a:lumMod val="90000"/>
                    <a:lumOff val="10000"/>
                  </a:schemeClr>
                </a:solidFill>
              </a:rPr>
              <a:t> </a:t>
            </a:r>
            <a:r>
              <a:rPr lang="en-US" sz="1400" spc="-10" dirty="0" err="1">
                <a:solidFill>
                  <a:schemeClr val="accent2">
                    <a:lumMod val="90000"/>
                    <a:lumOff val="10000"/>
                  </a:schemeClr>
                </a:solidFill>
              </a:rPr>
              <a:t>lume</a:t>
            </a:r>
            <a:r>
              <a:rPr lang="en-US" sz="1400" spc="-10" dirty="0">
                <a:solidFill>
                  <a:schemeClr val="accent2">
                    <a:lumMod val="90000"/>
                    <a:lumOff val="10000"/>
                  </a:schemeClr>
                </a:solidFill>
              </a:rPr>
              <a:t>, </a:t>
            </a:r>
            <a:r>
              <a:rPr lang="en-US" sz="1400" spc="-10" dirty="0" err="1">
                <a:solidFill>
                  <a:schemeClr val="accent2">
                    <a:lumMod val="90000"/>
                    <a:lumOff val="10000"/>
                  </a:schemeClr>
                </a:solidFill>
              </a:rPr>
              <a:t>dedicaţi</a:t>
            </a:r>
            <a:r>
              <a:rPr lang="en-US" sz="1400" spc="-10" dirty="0">
                <a:solidFill>
                  <a:schemeClr val="accent2">
                    <a:lumMod val="90000"/>
                    <a:lumOff val="10000"/>
                  </a:schemeClr>
                </a:solidFill>
              </a:rPr>
              <a:t> </a:t>
            </a:r>
            <a:r>
              <a:rPr lang="en-US" sz="1400" spc="-10" dirty="0" err="1">
                <a:solidFill>
                  <a:schemeClr val="accent2">
                    <a:lumMod val="90000"/>
                    <a:lumOff val="10000"/>
                  </a:schemeClr>
                </a:solidFill>
              </a:rPr>
              <a:t>valorilor</a:t>
            </a:r>
            <a:r>
              <a:rPr lang="en-US" sz="1400" spc="-10" dirty="0">
                <a:solidFill>
                  <a:schemeClr val="accent2">
                    <a:lumMod val="90000"/>
                    <a:lumOff val="10000"/>
                  </a:schemeClr>
                </a:solidFill>
              </a:rPr>
              <a:t> </a:t>
            </a:r>
            <a:r>
              <a:rPr lang="en-US" sz="1400" spc="-10" dirty="0" smtClean="0">
                <a:solidFill>
                  <a:schemeClr val="accent2">
                    <a:lumMod val="90000"/>
                    <a:lumOff val="10000"/>
                  </a:schemeClr>
                </a:solidFill>
              </a:rPr>
              <a:t>Borealis</a:t>
            </a:r>
          </a:p>
          <a:p>
            <a:pPr>
              <a:spcAft>
                <a:spcPts val="400"/>
              </a:spcAft>
            </a:pPr>
            <a:r>
              <a:rPr lang="en-US" sz="1400" spc="-10" dirty="0" smtClean="0">
                <a:solidFill>
                  <a:schemeClr val="accent2">
                    <a:lumMod val="90000"/>
                    <a:lumOff val="10000"/>
                  </a:schemeClr>
                </a:solidFill>
              </a:rPr>
              <a:t>- </a:t>
            </a:r>
            <a:r>
              <a:rPr lang="vi-VN" sz="1400" spc="-10" dirty="0" smtClean="0">
                <a:solidFill>
                  <a:schemeClr val="accent2">
                    <a:lumMod val="90000"/>
                    <a:lumOff val="10000"/>
                  </a:schemeClr>
                </a:solidFill>
              </a:rPr>
              <a:t>Prezenţă </a:t>
            </a:r>
            <a:r>
              <a:rPr lang="vi-VN" sz="1400" spc="-10" dirty="0">
                <a:solidFill>
                  <a:schemeClr val="accent2">
                    <a:lumMod val="90000"/>
                    <a:lumOff val="10000"/>
                  </a:schemeClr>
                </a:solidFill>
              </a:rPr>
              <a:t>puternică în Orientul Mijlociu şi Asia, </a:t>
            </a:r>
            <a:r>
              <a:rPr lang="vi-VN" sz="1400" spc="-10" dirty="0" smtClean="0">
                <a:solidFill>
                  <a:schemeClr val="accent2">
                    <a:lumMod val="90000"/>
                    <a:lumOff val="10000"/>
                  </a:schemeClr>
                </a:solidFill>
              </a:rPr>
              <a:t>datorită</a:t>
            </a:r>
            <a:r>
              <a:rPr lang="en-US" sz="1400" spc="-10" dirty="0" smtClean="0">
                <a:solidFill>
                  <a:schemeClr val="accent2">
                    <a:lumMod val="90000"/>
                    <a:lumOff val="10000"/>
                  </a:schemeClr>
                </a:solidFill>
              </a:rPr>
              <a:t>  </a:t>
            </a:r>
            <a:r>
              <a:rPr lang="vi-VN" sz="1400" spc="-10" dirty="0" smtClean="0">
                <a:solidFill>
                  <a:schemeClr val="accent2">
                    <a:lumMod val="90000"/>
                    <a:lumOff val="10000"/>
                  </a:schemeClr>
                </a:solidFill>
              </a:rPr>
              <a:t>asocierii </a:t>
            </a:r>
            <a:r>
              <a:rPr lang="vi-VN" sz="1400" spc="-10" dirty="0">
                <a:solidFill>
                  <a:schemeClr val="accent2">
                    <a:lumMod val="90000"/>
                    <a:lumOff val="10000"/>
                  </a:schemeClr>
                </a:solidFill>
              </a:rPr>
              <a:t>în participaţiune cu ADNOC – Borouge.</a:t>
            </a:r>
          </a:p>
          <a:p>
            <a:pPr>
              <a:spcAft>
                <a:spcPts val="400"/>
              </a:spcAft>
            </a:pPr>
            <a:r>
              <a:rPr lang="en-US" sz="1400" spc="-10" dirty="0" smtClean="0">
                <a:solidFill>
                  <a:schemeClr val="accent2">
                    <a:lumMod val="90000"/>
                    <a:lumOff val="10000"/>
                  </a:schemeClr>
                </a:solidFill>
              </a:rPr>
              <a:t>- </a:t>
            </a:r>
            <a:r>
              <a:rPr lang="vi-VN" sz="1400" spc="-10" dirty="0" smtClean="0">
                <a:solidFill>
                  <a:schemeClr val="accent2">
                    <a:lumMod val="90000"/>
                    <a:lumOff val="10000"/>
                  </a:schemeClr>
                </a:solidFill>
              </a:rPr>
              <a:t>Clienţi </a:t>
            </a:r>
            <a:r>
              <a:rPr lang="vi-VN" sz="1400" spc="-10" dirty="0">
                <a:solidFill>
                  <a:schemeClr val="accent2">
                    <a:lumMod val="90000"/>
                    <a:lumOff val="10000"/>
                  </a:schemeClr>
                </a:solidFill>
              </a:rPr>
              <a:t>în peste 120 de ţări</a:t>
            </a:r>
            <a:r>
              <a:rPr lang="vi-VN" sz="1400" spc="-10" dirty="0" smtClean="0">
                <a:solidFill>
                  <a:schemeClr val="accent2">
                    <a:lumMod val="90000"/>
                    <a:lumOff val="10000"/>
                  </a:schemeClr>
                </a:solidFill>
              </a:rPr>
              <a:t>;</a:t>
            </a:r>
            <a:endParaRPr lang="en-US" sz="1400" spc="-10" dirty="0" smtClean="0">
              <a:solidFill>
                <a:schemeClr val="accent2">
                  <a:lumMod val="90000"/>
                  <a:lumOff val="10000"/>
                </a:schemeClr>
              </a:solidFill>
            </a:endParaRPr>
          </a:p>
          <a:p>
            <a:pPr marL="285750" indent="-285750">
              <a:spcAft>
                <a:spcPts val="400"/>
              </a:spcAft>
              <a:buFontTx/>
              <a:buChar char="-"/>
            </a:pPr>
            <a:endParaRPr lang="vi-VN" sz="1400" spc="-10" dirty="0">
              <a:solidFill>
                <a:schemeClr val="accent2">
                  <a:lumMod val="90000"/>
                  <a:lumOff val="10000"/>
                </a:schemeClr>
              </a:solidFill>
            </a:endParaRPr>
          </a:p>
          <a:p>
            <a:pPr>
              <a:spcAft>
                <a:spcPts val="400"/>
              </a:spcAft>
            </a:pPr>
            <a:endParaRPr lang="en-US" spc="-10" dirty="0" smtClean="0"/>
          </a:p>
        </p:txBody>
      </p:sp>
      <p:pic>
        <p:nvPicPr>
          <p:cNvPr id="296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1895968"/>
            <a:ext cx="5619750" cy="260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49541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lang="en-US" dirty="0" err="1" smtClean="0"/>
              <a:t>Preventia</a:t>
            </a:r>
            <a:r>
              <a:rPr lang="en-US" dirty="0" smtClean="0"/>
              <a:t>:</a:t>
            </a:r>
            <a:endParaRPr lang="en-US" dirty="0"/>
          </a:p>
        </p:txBody>
      </p:sp>
      <p:sp>
        <p:nvSpPr>
          <p:cNvPr id="3" name="Substituent număr diapozitiv 2"/>
          <p:cNvSpPr>
            <a:spLocks noGrp="1"/>
          </p:cNvSpPr>
          <p:nvPr>
            <p:ph type="sldNum" sz="quarter" idx="4"/>
          </p:nvPr>
        </p:nvSpPr>
        <p:spPr/>
        <p:txBody>
          <a:bodyPr/>
          <a:lstStyle/>
          <a:p>
            <a:pPr>
              <a:defRPr/>
            </a:pPr>
            <a:r>
              <a:rPr lang="en-GB" smtClean="0"/>
              <a:t> </a:t>
            </a:r>
            <a:fld id="{A8158DD3-3AB0-A847-8F72-FCC7221D7BC2}" type="slidenum">
              <a:rPr lang="en-GB" smtClean="0"/>
              <a:pPr>
                <a:defRPr/>
              </a:pPr>
              <a:t>20</a:t>
            </a:fld>
            <a:r>
              <a:rPr lang="en-GB" smtClean="0"/>
              <a:t> |</a:t>
            </a:r>
            <a:endParaRPr lang="en-GB" dirty="0"/>
          </a:p>
        </p:txBody>
      </p:sp>
      <p:sp>
        <p:nvSpPr>
          <p:cNvPr id="4" name="Substituent subsol 3"/>
          <p:cNvSpPr>
            <a:spLocks noGrp="1"/>
          </p:cNvSpPr>
          <p:nvPr>
            <p:ph type="ftr" sz="quarter" idx="3"/>
          </p:nvPr>
        </p:nvSpPr>
        <p:spPr/>
        <p:txBody>
          <a:bodyPr/>
          <a:lstStyle/>
          <a:p>
            <a:pPr>
              <a:defRPr/>
            </a:pPr>
            <a:r>
              <a:rPr lang="en-GB" smtClean="0"/>
              <a:t>Borealis L.A.T</a:t>
            </a:r>
            <a:endParaRPr lang="en-GB" dirty="0"/>
          </a:p>
        </p:txBody>
      </p:sp>
      <p:graphicFrame>
        <p:nvGraphicFramePr>
          <p:cNvPr id="5" name="Tabel 4"/>
          <p:cNvGraphicFramePr>
            <a:graphicFrameLocks noGrp="1"/>
          </p:cNvGraphicFramePr>
          <p:nvPr>
            <p:extLst>
              <p:ext uri="{D42A27DB-BD31-4B8C-83A1-F6EECF244321}">
                <p14:modId xmlns:p14="http://schemas.microsoft.com/office/powerpoint/2010/main" val="2307086590"/>
              </p:ext>
            </p:extLst>
          </p:nvPr>
        </p:nvGraphicFramePr>
        <p:xfrm>
          <a:off x="576263" y="1742316"/>
          <a:ext cx="8100193" cy="4427954"/>
        </p:xfrm>
        <a:graphic>
          <a:graphicData uri="http://schemas.openxmlformats.org/drawingml/2006/table">
            <a:tbl>
              <a:tblPr>
                <a:tableStyleId>{5C22544A-7EE6-4342-B048-85BDC9FD1C3A}</a:tableStyleId>
              </a:tblPr>
              <a:tblGrid>
                <a:gridCol w="540866"/>
                <a:gridCol w="2907368"/>
                <a:gridCol w="1048461"/>
                <a:gridCol w="1842698"/>
                <a:gridCol w="1760800"/>
              </a:tblGrid>
              <a:tr h="682268">
                <a:tc>
                  <a:txBody>
                    <a:bodyPr/>
                    <a:lstStyle/>
                    <a:p>
                      <a:pPr algn="ctr">
                        <a:spcBef>
                          <a:spcPts val="600"/>
                        </a:spcBef>
                        <a:spcAft>
                          <a:spcPts val="600"/>
                        </a:spcAft>
                      </a:pPr>
                      <a:r>
                        <a:rPr lang="ro-RO" sz="1000" b="1" dirty="0">
                          <a:effectLst/>
                        </a:rPr>
                        <a:t>Nr. Crt.</a:t>
                      </a:r>
                      <a:endParaRPr lang="en-US" sz="1000" b="1" dirty="0">
                        <a:effectLst/>
                      </a:endParaRPr>
                    </a:p>
                    <a:p>
                      <a:pPr algn="ctr">
                        <a:spcBef>
                          <a:spcPts val="600"/>
                        </a:spcBef>
                        <a:spcAft>
                          <a:spcPts val="600"/>
                        </a:spcAft>
                      </a:pPr>
                      <a:r>
                        <a:rPr lang="ro-RO" sz="1000" b="1" dirty="0">
                          <a:effectLst/>
                        </a:rPr>
                        <a:t> </a:t>
                      </a:r>
                      <a:endParaRPr lang="en-US" sz="1000" b="1" dirty="0">
                        <a:effectLst/>
                        <a:latin typeface="Times New Roman"/>
                        <a:ea typeface="Times New Roman"/>
                      </a:endParaRPr>
                    </a:p>
                  </a:txBody>
                  <a:tcPr marL="21189" marR="21189" marT="0" marB="0"/>
                </a:tc>
                <a:tc>
                  <a:txBody>
                    <a:bodyPr/>
                    <a:lstStyle/>
                    <a:p>
                      <a:pPr algn="ctr">
                        <a:spcBef>
                          <a:spcPts val="600"/>
                        </a:spcBef>
                        <a:spcAft>
                          <a:spcPts val="600"/>
                        </a:spcAft>
                      </a:pPr>
                      <a:r>
                        <a:rPr lang="ro-RO" sz="1000" b="1" dirty="0">
                          <a:effectLst/>
                        </a:rPr>
                        <a:t>Denumire curs / tematica</a:t>
                      </a:r>
                      <a:endParaRPr lang="en-US" sz="1000" b="1" dirty="0">
                        <a:effectLst/>
                      </a:endParaRPr>
                    </a:p>
                    <a:p>
                      <a:pPr algn="ctr">
                        <a:spcBef>
                          <a:spcPts val="600"/>
                        </a:spcBef>
                        <a:spcAft>
                          <a:spcPts val="600"/>
                        </a:spcAft>
                      </a:pPr>
                      <a:r>
                        <a:rPr lang="ro-RO" sz="1000" b="1" dirty="0">
                          <a:effectLst/>
                        </a:rPr>
                        <a:t> </a:t>
                      </a:r>
                      <a:endParaRPr lang="en-US" sz="1000" b="1" dirty="0">
                        <a:effectLst/>
                        <a:latin typeface="Times New Roman"/>
                        <a:ea typeface="Times New Roman"/>
                      </a:endParaRPr>
                    </a:p>
                  </a:txBody>
                  <a:tcPr marL="21189" marR="21189" marT="0" marB="0"/>
                </a:tc>
                <a:tc>
                  <a:txBody>
                    <a:bodyPr/>
                    <a:lstStyle/>
                    <a:p>
                      <a:pPr algn="ctr">
                        <a:spcBef>
                          <a:spcPts val="600"/>
                        </a:spcBef>
                        <a:spcAft>
                          <a:spcPts val="600"/>
                        </a:spcAft>
                      </a:pPr>
                      <a:r>
                        <a:rPr lang="ro-RO" sz="1000" b="1">
                          <a:effectLst/>
                        </a:rPr>
                        <a:t>Perioada de realizare</a:t>
                      </a:r>
                      <a:endParaRPr lang="en-US" sz="1000" b="1">
                        <a:effectLst/>
                      </a:endParaRPr>
                    </a:p>
                    <a:p>
                      <a:pPr algn="ctr">
                        <a:spcBef>
                          <a:spcPts val="600"/>
                        </a:spcBef>
                        <a:spcAft>
                          <a:spcPts val="600"/>
                        </a:spcAft>
                      </a:pPr>
                      <a:r>
                        <a:rPr lang="ro-RO" sz="1000" b="1">
                          <a:effectLst/>
                        </a:rPr>
                        <a:t> </a:t>
                      </a:r>
                      <a:endParaRPr lang="en-US" sz="1000" b="1">
                        <a:effectLst/>
                        <a:latin typeface="Times New Roman"/>
                        <a:ea typeface="Times New Roman"/>
                      </a:endParaRPr>
                    </a:p>
                  </a:txBody>
                  <a:tcPr marL="21189" marR="21189" marT="0" marB="0"/>
                </a:tc>
                <a:tc>
                  <a:txBody>
                    <a:bodyPr/>
                    <a:lstStyle/>
                    <a:p>
                      <a:pPr algn="ctr">
                        <a:spcBef>
                          <a:spcPts val="600"/>
                        </a:spcBef>
                        <a:spcAft>
                          <a:spcPts val="600"/>
                        </a:spcAft>
                      </a:pPr>
                      <a:r>
                        <a:rPr lang="ro-RO" sz="1000" b="1">
                          <a:effectLst/>
                        </a:rPr>
                        <a:t>Observaţii</a:t>
                      </a:r>
                      <a:endParaRPr lang="en-US" sz="1000" b="1">
                        <a:effectLst/>
                      </a:endParaRPr>
                    </a:p>
                    <a:p>
                      <a:pPr algn="ctr">
                        <a:spcBef>
                          <a:spcPts val="600"/>
                        </a:spcBef>
                        <a:spcAft>
                          <a:spcPts val="600"/>
                        </a:spcAft>
                      </a:pPr>
                      <a:r>
                        <a:rPr lang="ro-RO" sz="1000" b="1">
                          <a:effectLst/>
                        </a:rPr>
                        <a:t> </a:t>
                      </a:r>
                      <a:endParaRPr lang="en-US" sz="1000" b="1">
                        <a:effectLst/>
                        <a:latin typeface="Times New Roman"/>
                        <a:ea typeface="Times New Roman"/>
                      </a:endParaRPr>
                    </a:p>
                  </a:txBody>
                  <a:tcPr marL="21189" marR="21189" marT="0" marB="0"/>
                </a:tc>
                <a:tc>
                  <a:txBody>
                    <a:bodyPr/>
                    <a:lstStyle/>
                    <a:p>
                      <a:pPr algn="ctr">
                        <a:spcBef>
                          <a:spcPts val="600"/>
                        </a:spcBef>
                        <a:spcAft>
                          <a:spcPts val="600"/>
                        </a:spcAft>
                      </a:pPr>
                      <a:r>
                        <a:rPr lang="ro-RO" sz="1000" b="1">
                          <a:effectLst/>
                        </a:rPr>
                        <a:t>Cine răspunde</a:t>
                      </a:r>
                      <a:endParaRPr lang="en-US" sz="1000" b="1">
                        <a:effectLst/>
                      </a:endParaRPr>
                    </a:p>
                    <a:p>
                      <a:pPr algn="ctr">
                        <a:spcBef>
                          <a:spcPts val="600"/>
                        </a:spcBef>
                        <a:spcAft>
                          <a:spcPts val="600"/>
                        </a:spcAft>
                      </a:pPr>
                      <a:r>
                        <a:rPr lang="ro-RO" sz="1000" b="1">
                          <a:effectLst/>
                        </a:rPr>
                        <a:t> </a:t>
                      </a:r>
                      <a:endParaRPr lang="en-US" sz="1000" b="1">
                        <a:effectLst/>
                        <a:latin typeface="Times New Roman"/>
                        <a:ea typeface="Times New Roman"/>
                      </a:endParaRPr>
                    </a:p>
                  </a:txBody>
                  <a:tcPr marL="21189" marR="21189" marT="0" marB="0"/>
                </a:tc>
              </a:tr>
              <a:tr h="423031">
                <a:tc>
                  <a:txBody>
                    <a:bodyPr/>
                    <a:lstStyle/>
                    <a:p>
                      <a:pPr algn="ctr">
                        <a:spcBef>
                          <a:spcPts val="600"/>
                        </a:spcBef>
                        <a:spcAft>
                          <a:spcPts val="600"/>
                        </a:spcAft>
                      </a:pPr>
                      <a:r>
                        <a:rPr lang="ro-RO" sz="1000" b="1" dirty="0">
                          <a:effectLst/>
                        </a:rPr>
                        <a:t>1</a:t>
                      </a:r>
                      <a:endParaRPr lang="en-US" sz="1000" b="1" dirty="0">
                        <a:effectLst/>
                      </a:endParaRPr>
                    </a:p>
                    <a:p>
                      <a:pPr algn="ctr">
                        <a:spcBef>
                          <a:spcPts val="600"/>
                        </a:spcBef>
                        <a:spcAft>
                          <a:spcPts val="600"/>
                        </a:spcAft>
                      </a:pPr>
                      <a:r>
                        <a:rPr lang="ro-RO" sz="1000" b="1" dirty="0">
                          <a:effectLst/>
                        </a:rPr>
                        <a:t> </a:t>
                      </a:r>
                      <a:endParaRPr lang="en-US" sz="1000" b="1" dirty="0">
                        <a:effectLst/>
                        <a:latin typeface="Times New Roman"/>
                        <a:ea typeface="Times New Roman"/>
                      </a:endParaRPr>
                    </a:p>
                  </a:txBody>
                  <a:tcPr marL="21189" marR="21189" marT="0" marB="0"/>
                </a:tc>
                <a:tc>
                  <a:txBody>
                    <a:bodyPr/>
                    <a:lstStyle/>
                    <a:p>
                      <a:pPr>
                        <a:spcBef>
                          <a:spcPts val="600"/>
                        </a:spcBef>
                        <a:spcAft>
                          <a:spcPts val="600"/>
                        </a:spcAft>
                      </a:pPr>
                      <a:r>
                        <a:rPr lang="ro-RO" sz="1000" b="1" dirty="0">
                          <a:effectLst/>
                        </a:rPr>
                        <a:t>Instruire securitatea muncii si PSI</a:t>
                      </a:r>
                      <a:endParaRPr lang="en-US" sz="1000" b="1" dirty="0">
                        <a:effectLst/>
                      </a:endParaRPr>
                    </a:p>
                    <a:p>
                      <a:pPr>
                        <a:spcBef>
                          <a:spcPts val="600"/>
                        </a:spcBef>
                        <a:spcAft>
                          <a:spcPts val="600"/>
                        </a:spcAft>
                      </a:pPr>
                      <a:r>
                        <a:rPr lang="ro-RO" sz="1000" b="1" dirty="0">
                          <a:effectLst/>
                        </a:rPr>
                        <a:t> </a:t>
                      </a:r>
                      <a:endParaRPr lang="en-US" sz="1000" b="1" dirty="0">
                        <a:effectLst/>
                        <a:latin typeface="Times New Roman"/>
                        <a:ea typeface="Times New Roman"/>
                      </a:endParaRPr>
                    </a:p>
                  </a:txBody>
                  <a:tcPr marL="21189" marR="21189" marT="0" marB="0"/>
                </a:tc>
                <a:tc>
                  <a:txBody>
                    <a:bodyPr/>
                    <a:lstStyle/>
                    <a:p>
                      <a:pPr>
                        <a:spcBef>
                          <a:spcPts val="600"/>
                        </a:spcBef>
                        <a:spcAft>
                          <a:spcPts val="600"/>
                        </a:spcAft>
                      </a:pPr>
                      <a:r>
                        <a:rPr lang="ro-RO" sz="1000" b="1">
                          <a:effectLst/>
                        </a:rPr>
                        <a:t>lunar</a:t>
                      </a:r>
                      <a:endParaRPr lang="en-US" sz="1000" b="1">
                        <a:effectLst/>
                      </a:endParaRPr>
                    </a:p>
                    <a:p>
                      <a:pPr>
                        <a:spcBef>
                          <a:spcPts val="600"/>
                        </a:spcBef>
                        <a:spcAft>
                          <a:spcPts val="600"/>
                        </a:spcAft>
                      </a:pPr>
                      <a:r>
                        <a:rPr lang="ro-RO" sz="1000" b="1">
                          <a:effectLst/>
                        </a:rPr>
                        <a:t> </a:t>
                      </a:r>
                      <a:endParaRPr lang="en-US" sz="1000" b="1">
                        <a:effectLst/>
                        <a:latin typeface="Times New Roman"/>
                        <a:ea typeface="Times New Roman"/>
                      </a:endParaRPr>
                    </a:p>
                  </a:txBody>
                  <a:tcPr marL="21189" marR="21189" marT="0" marB="0"/>
                </a:tc>
                <a:tc>
                  <a:txBody>
                    <a:bodyPr/>
                    <a:lstStyle/>
                    <a:p>
                      <a:pPr>
                        <a:spcBef>
                          <a:spcPts val="600"/>
                        </a:spcBef>
                        <a:spcAft>
                          <a:spcPts val="600"/>
                        </a:spcAft>
                      </a:pPr>
                      <a:r>
                        <a:rPr lang="ro-RO" sz="1000" b="1">
                          <a:effectLst/>
                        </a:rPr>
                        <a:t>Personal din unitate</a:t>
                      </a:r>
                      <a:endParaRPr lang="en-US" sz="1000" b="1">
                        <a:effectLst/>
                      </a:endParaRPr>
                    </a:p>
                    <a:p>
                      <a:pPr>
                        <a:spcBef>
                          <a:spcPts val="600"/>
                        </a:spcBef>
                        <a:spcAft>
                          <a:spcPts val="600"/>
                        </a:spcAft>
                      </a:pPr>
                      <a:r>
                        <a:rPr lang="ro-RO" sz="1000" b="1">
                          <a:effectLst/>
                        </a:rPr>
                        <a:t> </a:t>
                      </a:r>
                      <a:endParaRPr lang="en-US" sz="1000" b="1">
                        <a:effectLst/>
                        <a:latin typeface="Times New Roman"/>
                        <a:ea typeface="Times New Roman"/>
                      </a:endParaRPr>
                    </a:p>
                  </a:txBody>
                  <a:tcPr marL="21189" marR="21189" marT="0" marB="0"/>
                </a:tc>
                <a:tc>
                  <a:txBody>
                    <a:bodyPr/>
                    <a:lstStyle/>
                    <a:p>
                      <a:pPr algn="ctr">
                        <a:spcBef>
                          <a:spcPts val="600"/>
                        </a:spcBef>
                        <a:spcAft>
                          <a:spcPts val="600"/>
                        </a:spcAft>
                      </a:pPr>
                      <a:r>
                        <a:rPr lang="ro-RO" sz="1000" b="1" dirty="0" err="1">
                          <a:effectLst/>
                        </a:rPr>
                        <a:t>Petcan</a:t>
                      </a:r>
                      <a:r>
                        <a:rPr lang="ro-RO" sz="1000" b="1" dirty="0">
                          <a:effectLst/>
                        </a:rPr>
                        <a:t> </a:t>
                      </a:r>
                      <a:r>
                        <a:rPr lang="ro-RO" sz="1000" b="1" dirty="0" err="1">
                          <a:effectLst/>
                        </a:rPr>
                        <a:t>Mihaita</a:t>
                      </a:r>
                      <a:endParaRPr lang="en-US" sz="1000" b="1" dirty="0">
                        <a:effectLst/>
                      </a:endParaRPr>
                    </a:p>
                    <a:p>
                      <a:pPr algn="ctr">
                        <a:spcBef>
                          <a:spcPts val="600"/>
                        </a:spcBef>
                        <a:spcAft>
                          <a:spcPts val="600"/>
                        </a:spcAft>
                      </a:pPr>
                      <a:r>
                        <a:rPr lang="ro-RO" sz="1000" b="1" dirty="0">
                          <a:effectLst/>
                        </a:rPr>
                        <a:t> </a:t>
                      </a:r>
                      <a:endParaRPr lang="en-US" sz="1000" b="1" dirty="0">
                        <a:effectLst/>
                        <a:latin typeface="Times New Roman"/>
                        <a:ea typeface="Times New Roman"/>
                      </a:endParaRPr>
                    </a:p>
                  </a:txBody>
                  <a:tcPr marL="21189" marR="21189" marT="0" marB="0"/>
                </a:tc>
              </a:tr>
              <a:tr h="541109">
                <a:tc>
                  <a:txBody>
                    <a:bodyPr/>
                    <a:lstStyle/>
                    <a:p>
                      <a:pPr algn="ctr">
                        <a:spcBef>
                          <a:spcPts val="600"/>
                        </a:spcBef>
                        <a:spcAft>
                          <a:spcPts val="600"/>
                        </a:spcAft>
                      </a:pPr>
                      <a:r>
                        <a:rPr lang="ro-RO" sz="1000" b="1" dirty="0">
                          <a:effectLst/>
                        </a:rPr>
                        <a:t>2</a:t>
                      </a:r>
                      <a:endParaRPr lang="en-US" sz="1000" b="1" dirty="0">
                        <a:effectLst/>
                      </a:endParaRPr>
                    </a:p>
                    <a:p>
                      <a:pPr algn="ctr">
                        <a:spcBef>
                          <a:spcPts val="600"/>
                        </a:spcBef>
                        <a:spcAft>
                          <a:spcPts val="600"/>
                        </a:spcAft>
                      </a:pPr>
                      <a:r>
                        <a:rPr lang="ro-RO" sz="1000" b="1" dirty="0">
                          <a:effectLst/>
                        </a:rPr>
                        <a:t> </a:t>
                      </a:r>
                      <a:endParaRPr lang="en-US" sz="1000" b="1" dirty="0">
                        <a:effectLst/>
                        <a:latin typeface="Times New Roman"/>
                        <a:ea typeface="Times New Roman"/>
                      </a:endParaRPr>
                    </a:p>
                  </a:txBody>
                  <a:tcPr marL="21189" marR="21189" marT="0" marB="0"/>
                </a:tc>
                <a:tc>
                  <a:txBody>
                    <a:bodyPr/>
                    <a:lstStyle/>
                    <a:p>
                      <a:pPr>
                        <a:spcBef>
                          <a:spcPts val="600"/>
                        </a:spcBef>
                        <a:spcAft>
                          <a:spcPts val="600"/>
                        </a:spcAft>
                      </a:pPr>
                      <a:r>
                        <a:rPr lang="ro-RO" sz="1000" b="1" dirty="0">
                          <a:effectLst/>
                        </a:rPr>
                        <a:t>Instruire pt. conformare cu legislaţia de mediu</a:t>
                      </a:r>
                      <a:endParaRPr lang="en-US" sz="1000" b="1" dirty="0">
                        <a:effectLst/>
                      </a:endParaRPr>
                    </a:p>
                    <a:p>
                      <a:pPr>
                        <a:spcBef>
                          <a:spcPts val="600"/>
                        </a:spcBef>
                        <a:spcAft>
                          <a:spcPts val="600"/>
                        </a:spcAft>
                      </a:pPr>
                      <a:r>
                        <a:rPr lang="ro-RO" sz="1000" b="1" dirty="0">
                          <a:effectLst/>
                        </a:rPr>
                        <a:t> </a:t>
                      </a:r>
                      <a:endParaRPr lang="en-US" sz="1000" b="1" dirty="0">
                        <a:effectLst/>
                        <a:latin typeface="Times New Roman"/>
                        <a:ea typeface="Times New Roman"/>
                      </a:endParaRPr>
                    </a:p>
                  </a:txBody>
                  <a:tcPr marL="21189" marR="21189" marT="0" marB="0"/>
                </a:tc>
                <a:tc>
                  <a:txBody>
                    <a:bodyPr/>
                    <a:lstStyle/>
                    <a:p>
                      <a:pPr>
                        <a:spcBef>
                          <a:spcPts val="600"/>
                        </a:spcBef>
                        <a:spcAft>
                          <a:spcPts val="600"/>
                        </a:spcAft>
                      </a:pPr>
                      <a:r>
                        <a:rPr lang="ro-RO" sz="1000" b="1">
                          <a:effectLst/>
                        </a:rPr>
                        <a:t>lunar</a:t>
                      </a:r>
                      <a:endParaRPr lang="en-US" sz="1000" b="1">
                        <a:effectLst/>
                      </a:endParaRPr>
                    </a:p>
                    <a:p>
                      <a:pPr>
                        <a:spcBef>
                          <a:spcPts val="600"/>
                        </a:spcBef>
                        <a:spcAft>
                          <a:spcPts val="600"/>
                        </a:spcAft>
                      </a:pPr>
                      <a:r>
                        <a:rPr lang="ro-RO" sz="1000" b="1">
                          <a:effectLst/>
                        </a:rPr>
                        <a:t> </a:t>
                      </a:r>
                      <a:endParaRPr lang="en-US" sz="1000" b="1">
                        <a:effectLst/>
                        <a:latin typeface="Times New Roman"/>
                        <a:ea typeface="Times New Roman"/>
                      </a:endParaRPr>
                    </a:p>
                  </a:txBody>
                  <a:tcPr marL="21189" marR="21189" marT="0" marB="0"/>
                </a:tc>
                <a:tc>
                  <a:txBody>
                    <a:bodyPr/>
                    <a:lstStyle/>
                    <a:p>
                      <a:pPr>
                        <a:spcBef>
                          <a:spcPts val="600"/>
                        </a:spcBef>
                        <a:spcAft>
                          <a:spcPts val="600"/>
                        </a:spcAft>
                      </a:pPr>
                      <a:r>
                        <a:rPr lang="ro-RO" sz="1000" b="1" dirty="0">
                          <a:effectLst/>
                        </a:rPr>
                        <a:t>Personal din unitate</a:t>
                      </a:r>
                      <a:endParaRPr lang="en-US" sz="1000" b="1" dirty="0">
                        <a:effectLst/>
                      </a:endParaRPr>
                    </a:p>
                    <a:p>
                      <a:pPr>
                        <a:spcBef>
                          <a:spcPts val="600"/>
                        </a:spcBef>
                        <a:spcAft>
                          <a:spcPts val="600"/>
                        </a:spcAft>
                      </a:pPr>
                      <a:r>
                        <a:rPr lang="ro-RO" sz="1000" b="1" dirty="0">
                          <a:effectLst/>
                        </a:rPr>
                        <a:t> </a:t>
                      </a:r>
                      <a:endParaRPr lang="en-US" sz="1000" b="1" dirty="0">
                        <a:effectLst/>
                        <a:latin typeface="Times New Roman"/>
                        <a:ea typeface="Times New Roman"/>
                      </a:endParaRPr>
                    </a:p>
                  </a:txBody>
                  <a:tcPr marL="21189" marR="21189" marT="0" marB="0"/>
                </a:tc>
                <a:tc>
                  <a:txBody>
                    <a:bodyPr/>
                    <a:lstStyle/>
                    <a:p>
                      <a:pPr algn="ctr">
                        <a:spcAft>
                          <a:spcPts val="0"/>
                        </a:spcAft>
                      </a:pPr>
                      <a:r>
                        <a:rPr lang="ro-RO" sz="1000" b="1" dirty="0">
                          <a:effectLst/>
                        </a:rPr>
                        <a:t>Sofian Stănică </a:t>
                      </a:r>
                      <a:endParaRPr lang="en-US" sz="1000" b="1" dirty="0">
                        <a:effectLst/>
                        <a:latin typeface="Times New Roman"/>
                        <a:ea typeface="Times New Roman"/>
                      </a:endParaRPr>
                    </a:p>
                  </a:txBody>
                  <a:tcPr marL="21189" marR="21189" marT="0" marB="0"/>
                </a:tc>
              </a:tr>
              <a:tr h="423031">
                <a:tc>
                  <a:txBody>
                    <a:bodyPr/>
                    <a:lstStyle/>
                    <a:p>
                      <a:pPr algn="ctr">
                        <a:spcBef>
                          <a:spcPts val="600"/>
                        </a:spcBef>
                        <a:spcAft>
                          <a:spcPts val="600"/>
                        </a:spcAft>
                      </a:pPr>
                      <a:r>
                        <a:rPr lang="ro-RO" sz="1000" b="1">
                          <a:effectLst/>
                        </a:rPr>
                        <a:t>3</a:t>
                      </a:r>
                      <a:endParaRPr lang="en-US" sz="1000" b="1">
                        <a:effectLst/>
                      </a:endParaRPr>
                    </a:p>
                    <a:p>
                      <a:pPr algn="ctr">
                        <a:spcBef>
                          <a:spcPts val="600"/>
                        </a:spcBef>
                        <a:spcAft>
                          <a:spcPts val="600"/>
                        </a:spcAft>
                      </a:pPr>
                      <a:r>
                        <a:rPr lang="ro-RO" sz="1000" b="1">
                          <a:effectLst/>
                        </a:rPr>
                        <a:t> </a:t>
                      </a:r>
                      <a:endParaRPr lang="en-US" sz="1000" b="1">
                        <a:effectLst/>
                        <a:latin typeface="Times New Roman"/>
                        <a:ea typeface="Times New Roman"/>
                      </a:endParaRPr>
                    </a:p>
                  </a:txBody>
                  <a:tcPr marL="21189" marR="21189" marT="0" marB="0"/>
                </a:tc>
                <a:tc>
                  <a:txBody>
                    <a:bodyPr/>
                    <a:lstStyle/>
                    <a:p>
                      <a:pPr>
                        <a:spcBef>
                          <a:spcPts val="600"/>
                        </a:spcBef>
                        <a:spcAft>
                          <a:spcPts val="600"/>
                        </a:spcAft>
                      </a:pPr>
                      <a:r>
                        <a:rPr lang="ro-RO" sz="1000" b="1">
                          <a:effectLst/>
                        </a:rPr>
                        <a:t>Instruiri pentru situaţii de urgenta</a:t>
                      </a:r>
                      <a:endParaRPr lang="en-US" sz="1000" b="1">
                        <a:effectLst/>
                      </a:endParaRPr>
                    </a:p>
                    <a:p>
                      <a:pPr>
                        <a:spcBef>
                          <a:spcPts val="600"/>
                        </a:spcBef>
                        <a:spcAft>
                          <a:spcPts val="600"/>
                        </a:spcAft>
                      </a:pPr>
                      <a:r>
                        <a:rPr lang="ro-RO" sz="1000" b="1">
                          <a:effectLst/>
                        </a:rPr>
                        <a:t> </a:t>
                      </a:r>
                      <a:endParaRPr lang="en-US" sz="1000" b="1">
                        <a:effectLst/>
                        <a:latin typeface="Times New Roman"/>
                        <a:ea typeface="Times New Roman"/>
                      </a:endParaRPr>
                    </a:p>
                  </a:txBody>
                  <a:tcPr marL="21189" marR="21189" marT="0" marB="0"/>
                </a:tc>
                <a:tc>
                  <a:txBody>
                    <a:bodyPr/>
                    <a:lstStyle/>
                    <a:p>
                      <a:pPr>
                        <a:spcBef>
                          <a:spcPts val="600"/>
                        </a:spcBef>
                        <a:spcAft>
                          <a:spcPts val="600"/>
                        </a:spcAft>
                      </a:pPr>
                      <a:r>
                        <a:rPr lang="ro-RO" sz="1000" b="1" dirty="0">
                          <a:effectLst/>
                        </a:rPr>
                        <a:t>lunar</a:t>
                      </a:r>
                      <a:endParaRPr lang="en-US" sz="1000" b="1" dirty="0">
                        <a:effectLst/>
                      </a:endParaRPr>
                    </a:p>
                    <a:p>
                      <a:pPr>
                        <a:spcBef>
                          <a:spcPts val="600"/>
                        </a:spcBef>
                        <a:spcAft>
                          <a:spcPts val="600"/>
                        </a:spcAft>
                      </a:pPr>
                      <a:r>
                        <a:rPr lang="ro-RO" sz="1000" b="1" dirty="0">
                          <a:effectLst/>
                        </a:rPr>
                        <a:t> </a:t>
                      </a:r>
                      <a:endParaRPr lang="en-US" sz="1000" b="1" dirty="0">
                        <a:effectLst/>
                        <a:latin typeface="Times New Roman"/>
                        <a:ea typeface="Times New Roman"/>
                      </a:endParaRPr>
                    </a:p>
                  </a:txBody>
                  <a:tcPr marL="21189" marR="21189" marT="0" marB="0"/>
                </a:tc>
                <a:tc>
                  <a:txBody>
                    <a:bodyPr/>
                    <a:lstStyle/>
                    <a:p>
                      <a:pPr>
                        <a:spcBef>
                          <a:spcPts val="600"/>
                        </a:spcBef>
                        <a:spcAft>
                          <a:spcPts val="600"/>
                        </a:spcAft>
                      </a:pPr>
                      <a:r>
                        <a:rPr lang="ro-RO" sz="1000" b="1">
                          <a:effectLst/>
                        </a:rPr>
                        <a:t>Personal din unitate</a:t>
                      </a:r>
                      <a:endParaRPr lang="en-US" sz="1000" b="1">
                        <a:effectLst/>
                      </a:endParaRPr>
                    </a:p>
                    <a:p>
                      <a:pPr>
                        <a:spcBef>
                          <a:spcPts val="600"/>
                        </a:spcBef>
                        <a:spcAft>
                          <a:spcPts val="600"/>
                        </a:spcAft>
                      </a:pPr>
                      <a:r>
                        <a:rPr lang="ro-RO" sz="1000" b="1">
                          <a:effectLst/>
                        </a:rPr>
                        <a:t> </a:t>
                      </a:r>
                      <a:endParaRPr lang="en-US" sz="1000" b="1">
                        <a:effectLst/>
                        <a:latin typeface="Times New Roman"/>
                        <a:ea typeface="Times New Roman"/>
                      </a:endParaRPr>
                    </a:p>
                  </a:txBody>
                  <a:tcPr marL="21189" marR="21189" marT="0" marB="0"/>
                </a:tc>
                <a:tc>
                  <a:txBody>
                    <a:bodyPr/>
                    <a:lstStyle/>
                    <a:p>
                      <a:pPr algn="ctr">
                        <a:spcAft>
                          <a:spcPts val="0"/>
                        </a:spcAft>
                      </a:pPr>
                      <a:r>
                        <a:rPr lang="ro-RO" sz="1000" b="1" dirty="0">
                          <a:effectLst/>
                        </a:rPr>
                        <a:t>Musca Aurel</a:t>
                      </a:r>
                      <a:endParaRPr lang="en-US" sz="1000" b="1" dirty="0">
                        <a:effectLst/>
                        <a:latin typeface="Times New Roman"/>
                        <a:ea typeface="Times New Roman"/>
                      </a:endParaRPr>
                    </a:p>
                  </a:txBody>
                  <a:tcPr marL="21189" marR="21189" marT="0" marB="0"/>
                </a:tc>
              </a:tr>
              <a:tr h="541109">
                <a:tc>
                  <a:txBody>
                    <a:bodyPr/>
                    <a:lstStyle/>
                    <a:p>
                      <a:pPr algn="ctr">
                        <a:spcBef>
                          <a:spcPts val="600"/>
                        </a:spcBef>
                        <a:spcAft>
                          <a:spcPts val="600"/>
                        </a:spcAft>
                      </a:pPr>
                      <a:r>
                        <a:rPr lang="ro-RO" sz="1000" b="1" dirty="0">
                          <a:effectLst/>
                        </a:rPr>
                        <a:t>4</a:t>
                      </a:r>
                      <a:endParaRPr lang="en-US" sz="1000" b="1" dirty="0">
                        <a:effectLst/>
                      </a:endParaRPr>
                    </a:p>
                    <a:p>
                      <a:pPr algn="ctr">
                        <a:spcBef>
                          <a:spcPts val="600"/>
                        </a:spcBef>
                        <a:spcAft>
                          <a:spcPts val="600"/>
                        </a:spcAft>
                      </a:pPr>
                      <a:r>
                        <a:rPr lang="ro-RO" sz="1000" b="1" dirty="0">
                          <a:effectLst/>
                        </a:rPr>
                        <a:t> </a:t>
                      </a:r>
                      <a:endParaRPr lang="en-US" sz="1000" b="1" dirty="0">
                        <a:effectLst/>
                        <a:latin typeface="Times New Roman"/>
                        <a:ea typeface="Times New Roman"/>
                      </a:endParaRPr>
                    </a:p>
                  </a:txBody>
                  <a:tcPr marL="21189" marR="21189" marT="0" marB="0"/>
                </a:tc>
                <a:tc>
                  <a:txBody>
                    <a:bodyPr/>
                    <a:lstStyle/>
                    <a:p>
                      <a:pPr>
                        <a:spcBef>
                          <a:spcPts val="600"/>
                        </a:spcBef>
                        <a:spcAft>
                          <a:spcPts val="600"/>
                        </a:spcAft>
                      </a:pPr>
                      <a:r>
                        <a:rPr lang="ro-RO" sz="1000" b="1">
                          <a:effectLst/>
                        </a:rPr>
                        <a:t>Instruiri   privind   acordarea   primului ajutor</a:t>
                      </a:r>
                      <a:endParaRPr lang="en-US" sz="1000" b="1">
                        <a:effectLst/>
                      </a:endParaRPr>
                    </a:p>
                    <a:p>
                      <a:pPr>
                        <a:spcBef>
                          <a:spcPts val="600"/>
                        </a:spcBef>
                        <a:spcAft>
                          <a:spcPts val="600"/>
                        </a:spcAft>
                      </a:pPr>
                      <a:r>
                        <a:rPr lang="ro-RO" sz="1000" b="1">
                          <a:effectLst/>
                        </a:rPr>
                        <a:t> </a:t>
                      </a:r>
                      <a:endParaRPr lang="en-US" sz="1000" b="1">
                        <a:effectLst/>
                        <a:latin typeface="Times New Roman"/>
                        <a:ea typeface="Times New Roman"/>
                      </a:endParaRPr>
                    </a:p>
                  </a:txBody>
                  <a:tcPr marL="21189" marR="21189" marT="0" marB="0"/>
                </a:tc>
                <a:tc>
                  <a:txBody>
                    <a:bodyPr/>
                    <a:lstStyle/>
                    <a:p>
                      <a:pPr>
                        <a:spcBef>
                          <a:spcPts val="600"/>
                        </a:spcBef>
                        <a:spcAft>
                          <a:spcPts val="600"/>
                        </a:spcAft>
                      </a:pPr>
                      <a:r>
                        <a:rPr lang="ro-RO" sz="1000" b="1">
                          <a:effectLst/>
                        </a:rPr>
                        <a:t>lunar</a:t>
                      </a:r>
                      <a:endParaRPr lang="en-US" sz="1000" b="1">
                        <a:effectLst/>
                      </a:endParaRPr>
                    </a:p>
                    <a:p>
                      <a:pPr>
                        <a:spcBef>
                          <a:spcPts val="600"/>
                        </a:spcBef>
                        <a:spcAft>
                          <a:spcPts val="600"/>
                        </a:spcAft>
                      </a:pPr>
                      <a:r>
                        <a:rPr lang="ro-RO" sz="1000" b="1">
                          <a:effectLst/>
                        </a:rPr>
                        <a:t> </a:t>
                      </a:r>
                      <a:endParaRPr lang="en-US" sz="1000" b="1">
                        <a:effectLst/>
                        <a:latin typeface="Times New Roman"/>
                        <a:ea typeface="Times New Roman"/>
                      </a:endParaRPr>
                    </a:p>
                  </a:txBody>
                  <a:tcPr marL="21189" marR="21189" marT="0" marB="0"/>
                </a:tc>
                <a:tc>
                  <a:txBody>
                    <a:bodyPr/>
                    <a:lstStyle/>
                    <a:p>
                      <a:pPr>
                        <a:spcBef>
                          <a:spcPts val="600"/>
                        </a:spcBef>
                        <a:spcAft>
                          <a:spcPts val="600"/>
                        </a:spcAft>
                      </a:pPr>
                      <a:r>
                        <a:rPr lang="ro-RO" sz="1000" b="1">
                          <a:effectLst/>
                        </a:rPr>
                        <a:t>Personal din unitate</a:t>
                      </a:r>
                      <a:endParaRPr lang="en-US" sz="1000" b="1">
                        <a:effectLst/>
                      </a:endParaRPr>
                    </a:p>
                    <a:p>
                      <a:pPr>
                        <a:spcBef>
                          <a:spcPts val="600"/>
                        </a:spcBef>
                        <a:spcAft>
                          <a:spcPts val="600"/>
                        </a:spcAft>
                      </a:pPr>
                      <a:r>
                        <a:rPr lang="ro-RO" sz="1000" b="1">
                          <a:effectLst/>
                        </a:rPr>
                        <a:t> </a:t>
                      </a:r>
                      <a:endParaRPr lang="en-US" sz="1000" b="1">
                        <a:effectLst/>
                        <a:latin typeface="Times New Roman"/>
                        <a:ea typeface="Times New Roman"/>
                      </a:endParaRPr>
                    </a:p>
                  </a:txBody>
                  <a:tcPr marL="21189" marR="21189" marT="0" marB="0"/>
                </a:tc>
                <a:tc>
                  <a:txBody>
                    <a:bodyPr/>
                    <a:lstStyle/>
                    <a:p>
                      <a:pPr algn="ctr">
                        <a:spcAft>
                          <a:spcPts val="0"/>
                        </a:spcAft>
                      </a:pPr>
                      <a:r>
                        <a:rPr lang="ro-RO" sz="1000" b="1">
                          <a:effectLst/>
                        </a:rPr>
                        <a:t>Petcan Mihaita</a:t>
                      </a:r>
                      <a:endParaRPr lang="en-US" sz="1000" b="1">
                        <a:effectLst/>
                        <a:latin typeface="Times New Roman"/>
                        <a:ea typeface="Times New Roman"/>
                      </a:endParaRPr>
                    </a:p>
                  </a:txBody>
                  <a:tcPr marL="21189" marR="21189" marT="0" marB="0"/>
                </a:tc>
              </a:tr>
              <a:tr h="423031">
                <a:tc>
                  <a:txBody>
                    <a:bodyPr/>
                    <a:lstStyle/>
                    <a:p>
                      <a:pPr algn="ctr">
                        <a:spcBef>
                          <a:spcPts val="600"/>
                        </a:spcBef>
                        <a:spcAft>
                          <a:spcPts val="600"/>
                        </a:spcAft>
                      </a:pPr>
                      <a:r>
                        <a:rPr lang="ro-RO" sz="1000" b="1" dirty="0">
                          <a:effectLst/>
                        </a:rPr>
                        <a:t>5</a:t>
                      </a:r>
                      <a:endParaRPr lang="en-US" sz="1000" b="1" dirty="0">
                        <a:effectLst/>
                      </a:endParaRPr>
                    </a:p>
                    <a:p>
                      <a:pPr algn="ctr">
                        <a:spcBef>
                          <a:spcPts val="600"/>
                        </a:spcBef>
                        <a:spcAft>
                          <a:spcPts val="600"/>
                        </a:spcAft>
                      </a:pPr>
                      <a:r>
                        <a:rPr lang="ro-RO" sz="1000" b="1" dirty="0">
                          <a:effectLst/>
                        </a:rPr>
                        <a:t> </a:t>
                      </a:r>
                      <a:endParaRPr lang="en-US" sz="1000" b="1" dirty="0">
                        <a:effectLst/>
                        <a:latin typeface="Times New Roman"/>
                        <a:ea typeface="Times New Roman"/>
                      </a:endParaRPr>
                    </a:p>
                  </a:txBody>
                  <a:tcPr marL="21189" marR="21189" marT="0" marB="0"/>
                </a:tc>
                <a:tc>
                  <a:txBody>
                    <a:bodyPr/>
                    <a:lstStyle/>
                    <a:p>
                      <a:pPr>
                        <a:spcBef>
                          <a:spcPts val="600"/>
                        </a:spcBef>
                        <a:spcAft>
                          <a:spcPts val="600"/>
                        </a:spcAft>
                      </a:pPr>
                      <a:r>
                        <a:rPr lang="ro-RO" sz="1000" b="1">
                          <a:effectLst/>
                        </a:rPr>
                        <a:t>Instruiri proceduri de lucru</a:t>
                      </a:r>
                      <a:endParaRPr lang="en-US" sz="1000" b="1">
                        <a:effectLst/>
                      </a:endParaRPr>
                    </a:p>
                    <a:p>
                      <a:pPr>
                        <a:spcBef>
                          <a:spcPts val="600"/>
                        </a:spcBef>
                        <a:spcAft>
                          <a:spcPts val="600"/>
                        </a:spcAft>
                      </a:pPr>
                      <a:r>
                        <a:rPr lang="ro-RO" sz="1000" b="1">
                          <a:effectLst/>
                        </a:rPr>
                        <a:t> </a:t>
                      </a:r>
                      <a:endParaRPr lang="en-US" sz="1000" b="1">
                        <a:effectLst/>
                        <a:latin typeface="Times New Roman"/>
                        <a:ea typeface="Times New Roman"/>
                      </a:endParaRPr>
                    </a:p>
                  </a:txBody>
                  <a:tcPr marL="21189" marR="21189" marT="0" marB="0"/>
                </a:tc>
                <a:tc>
                  <a:txBody>
                    <a:bodyPr/>
                    <a:lstStyle/>
                    <a:p>
                      <a:pPr>
                        <a:spcBef>
                          <a:spcPts val="600"/>
                        </a:spcBef>
                        <a:spcAft>
                          <a:spcPts val="600"/>
                        </a:spcAft>
                      </a:pPr>
                      <a:r>
                        <a:rPr lang="ro-RO" sz="1000" b="1">
                          <a:effectLst/>
                        </a:rPr>
                        <a:t>lunar</a:t>
                      </a:r>
                      <a:endParaRPr lang="en-US" sz="1000" b="1">
                        <a:effectLst/>
                      </a:endParaRPr>
                    </a:p>
                    <a:p>
                      <a:pPr>
                        <a:spcBef>
                          <a:spcPts val="600"/>
                        </a:spcBef>
                        <a:spcAft>
                          <a:spcPts val="600"/>
                        </a:spcAft>
                      </a:pPr>
                      <a:r>
                        <a:rPr lang="ro-RO" sz="1000" b="1">
                          <a:effectLst/>
                        </a:rPr>
                        <a:t> </a:t>
                      </a:r>
                      <a:endParaRPr lang="en-US" sz="1000" b="1">
                        <a:effectLst/>
                        <a:latin typeface="Times New Roman"/>
                        <a:ea typeface="Times New Roman"/>
                      </a:endParaRPr>
                    </a:p>
                  </a:txBody>
                  <a:tcPr marL="21189" marR="21189" marT="0" marB="0"/>
                </a:tc>
                <a:tc>
                  <a:txBody>
                    <a:bodyPr/>
                    <a:lstStyle/>
                    <a:p>
                      <a:pPr>
                        <a:spcBef>
                          <a:spcPts val="600"/>
                        </a:spcBef>
                        <a:spcAft>
                          <a:spcPts val="600"/>
                        </a:spcAft>
                      </a:pPr>
                      <a:r>
                        <a:rPr lang="ro-RO" sz="1000" b="1" dirty="0">
                          <a:effectLst/>
                        </a:rPr>
                        <a:t>Personal din unitate</a:t>
                      </a:r>
                      <a:endParaRPr lang="en-US" sz="1000" b="1" dirty="0">
                        <a:effectLst/>
                      </a:endParaRPr>
                    </a:p>
                    <a:p>
                      <a:pPr>
                        <a:spcBef>
                          <a:spcPts val="600"/>
                        </a:spcBef>
                        <a:spcAft>
                          <a:spcPts val="600"/>
                        </a:spcAft>
                      </a:pPr>
                      <a:r>
                        <a:rPr lang="ro-RO" sz="1000" b="1" dirty="0">
                          <a:effectLst/>
                        </a:rPr>
                        <a:t> </a:t>
                      </a:r>
                      <a:endParaRPr lang="en-US" sz="1000" b="1" dirty="0">
                        <a:effectLst/>
                        <a:latin typeface="Times New Roman"/>
                        <a:ea typeface="Times New Roman"/>
                      </a:endParaRPr>
                    </a:p>
                  </a:txBody>
                  <a:tcPr marL="21189" marR="21189" marT="0" marB="0"/>
                </a:tc>
                <a:tc>
                  <a:txBody>
                    <a:bodyPr/>
                    <a:lstStyle/>
                    <a:p>
                      <a:pPr algn="ctr">
                        <a:spcAft>
                          <a:spcPts val="0"/>
                        </a:spcAft>
                      </a:pPr>
                      <a:r>
                        <a:rPr lang="en-US" sz="1000" b="1" dirty="0">
                          <a:effectLst/>
                        </a:rPr>
                        <a:t>Musca Aurel</a:t>
                      </a:r>
                      <a:endParaRPr lang="en-US" sz="1000" b="1" dirty="0">
                        <a:effectLst/>
                        <a:latin typeface="Times New Roman"/>
                        <a:ea typeface="Times New Roman"/>
                      </a:endParaRPr>
                    </a:p>
                  </a:txBody>
                  <a:tcPr marL="21189" marR="21189" marT="0" marB="0"/>
                </a:tc>
              </a:tr>
              <a:tr h="682268">
                <a:tc>
                  <a:txBody>
                    <a:bodyPr/>
                    <a:lstStyle/>
                    <a:p>
                      <a:pPr algn="ctr">
                        <a:spcBef>
                          <a:spcPts val="600"/>
                        </a:spcBef>
                        <a:spcAft>
                          <a:spcPts val="600"/>
                        </a:spcAft>
                      </a:pPr>
                      <a:r>
                        <a:rPr lang="ro-RO" sz="1000" b="1" dirty="0">
                          <a:effectLst/>
                        </a:rPr>
                        <a:t>6</a:t>
                      </a:r>
                      <a:endParaRPr lang="en-US" sz="1000" b="1" dirty="0">
                        <a:effectLst/>
                      </a:endParaRPr>
                    </a:p>
                    <a:p>
                      <a:pPr algn="ctr">
                        <a:spcBef>
                          <a:spcPts val="600"/>
                        </a:spcBef>
                        <a:spcAft>
                          <a:spcPts val="600"/>
                        </a:spcAft>
                      </a:pPr>
                      <a:r>
                        <a:rPr lang="ro-RO" sz="1000" b="1" dirty="0">
                          <a:effectLst/>
                        </a:rPr>
                        <a:t> </a:t>
                      </a:r>
                      <a:endParaRPr lang="en-US" sz="1000" b="1" dirty="0">
                        <a:effectLst/>
                        <a:latin typeface="Times New Roman"/>
                        <a:ea typeface="Times New Roman"/>
                      </a:endParaRPr>
                    </a:p>
                  </a:txBody>
                  <a:tcPr marL="21189" marR="21189" marT="0" marB="0"/>
                </a:tc>
                <a:tc>
                  <a:txBody>
                    <a:bodyPr/>
                    <a:lstStyle/>
                    <a:p>
                      <a:pPr>
                        <a:spcBef>
                          <a:spcPts val="600"/>
                        </a:spcBef>
                        <a:spcAft>
                          <a:spcPts val="600"/>
                        </a:spcAft>
                      </a:pPr>
                      <a:r>
                        <a:rPr lang="ro-RO" sz="1000" b="1">
                          <a:effectLst/>
                        </a:rPr>
                        <a:t>Testare cunoştinţe securitatea muncii, situaţii de urgenta, protecţia mediului</a:t>
                      </a:r>
                      <a:endParaRPr lang="en-US" sz="1000" b="1">
                        <a:effectLst/>
                      </a:endParaRPr>
                    </a:p>
                    <a:p>
                      <a:pPr>
                        <a:spcBef>
                          <a:spcPts val="600"/>
                        </a:spcBef>
                        <a:spcAft>
                          <a:spcPts val="600"/>
                        </a:spcAft>
                      </a:pPr>
                      <a:r>
                        <a:rPr lang="ro-RO" sz="1000" b="1">
                          <a:effectLst/>
                        </a:rPr>
                        <a:t> </a:t>
                      </a:r>
                      <a:endParaRPr lang="en-US" sz="1000" b="1">
                        <a:effectLst/>
                        <a:latin typeface="Times New Roman"/>
                        <a:ea typeface="Times New Roman"/>
                      </a:endParaRPr>
                    </a:p>
                  </a:txBody>
                  <a:tcPr marL="21189" marR="21189" marT="0" marB="0"/>
                </a:tc>
                <a:tc>
                  <a:txBody>
                    <a:bodyPr/>
                    <a:lstStyle/>
                    <a:p>
                      <a:pPr>
                        <a:spcBef>
                          <a:spcPts val="600"/>
                        </a:spcBef>
                        <a:spcAft>
                          <a:spcPts val="600"/>
                        </a:spcAft>
                      </a:pPr>
                      <a:r>
                        <a:rPr lang="ro-RO" sz="1000" b="1">
                          <a:effectLst/>
                        </a:rPr>
                        <a:t>anual</a:t>
                      </a:r>
                      <a:endParaRPr lang="en-US" sz="1000" b="1">
                        <a:effectLst/>
                      </a:endParaRPr>
                    </a:p>
                    <a:p>
                      <a:pPr>
                        <a:spcBef>
                          <a:spcPts val="600"/>
                        </a:spcBef>
                        <a:spcAft>
                          <a:spcPts val="600"/>
                        </a:spcAft>
                      </a:pPr>
                      <a:r>
                        <a:rPr lang="ro-RO" sz="1000" b="1">
                          <a:effectLst/>
                        </a:rPr>
                        <a:t> </a:t>
                      </a:r>
                      <a:endParaRPr lang="en-US" sz="1000" b="1">
                        <a:effectLst/>
                        <a:latin typeface="Times New Roman"/>
                        <a:ea typeface="Times New Roman"/>
                      </a:endParaRPr>
                    </a:p>
                  </a:txBody>
                  <a:tcPr marL="21189" marR="21189" marT="0" marB="0"/>
                </a:tc>
                <a:tc>
                  <a:txBody>
                    <a:bodyPr/>
                    <a:lstStyle/>
                    <a:p>
                      <a:pPr>
                        <a:spcBef>
                          <a:spcPts val="600"/>
                        </a:spcBef>
                        <a:spcAft>
                          <a:spcPts val="600"/>
                        </a:spcAft>
                      </a:pPr>
                      <a:r>
                        <a:rPr lang="ro-RO" sz="1000" b="1" dirty="0">
                          <a:effectLst/>
                        </a:rPr>
                        <a:t>Personal din unitate</a:t>
                      </a:r>
                      <a:endParaRPr lang="en-US" sz="1000" b="1" dirty="0">
                        <a:effectLst/>
                      </a:endParaRPr>
                    </a:p>
                    <a:p>
                      <a:pPr>
                        <a:spcBef>
                          <a:spcPts val="600"/>
                        </a:spcBef>
                        <a:spcAft>
                          <a:spcPts val="600"/>
                        </a:spcAft>
                      </a:pPr>
                      <a:r>
                        <a:rPr lang="ro-RO" sz="1000" b="1" dirty="0">
                          <a:effectLst/>
                        </a:rPr>
                        <a:t> </a:t>
                      </a:r>
                      <a:endParaRPr lang="en-US" sz="1000" b="1" dirty="0">
                        <a:effectLst/>
                        <a:latin typeface="Times New Roman"/>
                        <a:ea typeface="Times New Roman"/>
                      </a:endParaRPr>
                    </a:p>
                  </a:txBody>
                  <a:tcPr marL="21189" marR="21189" marT="0" marB="0"/>
                </a:tc>
                <a:tc>
                  <a:txBody>
                    <a:bodyPr/>
                    <a:lstStyle/>
                    <a:p>
                      <a:pPr algn="ctr">
                        <a:spcAft>
                          <a:spcPts val="0"/>
                        </a:spcAft>
                      </a:pPr>
                      <a:r>
                        <a:rPr lang="en-US" sz="1000" b="1" dirty="0">
                          <a:effectLst/>
                        </a:rPr>
                        <a:t>Musca Aurel</a:t>
                      </a:r>
                      <a:endParaRPr lang="en-US" sz="1000" b="1" dirty="0">
                        <a:effectLst/>
                        <a:latin typeface="Times New Roman"/>
                        <a:ea typeface="Times New Roman"/>
                      </a:endParaRPr>
                    </a:p>
                  </a:txBody>
                  <a:tcPr marL="21189" marR="21189" marT="0" marB="0"/>
                </a:tc>
              </a:tr>
              <a:tr h="541109">
                <a:tc>
                  <a:txBody>
                    <a:bodyPr/>
                    <a:lstStyle/>
                    <a:p>
                      <a:pPr algn="ctr">
                        <a:spcBef>
                          <a:spcPts val="600"/>
                        </a:spcBef>
                        <a:spcAft>
                          <a:spcPts val="600"/>
                        </a:spcAft>
                      </a:pPr>
                      <a:r>
                        <a:rPr lang="ro-RO" sz="1000" b="1" dirty="0">
                          <a:effectLst/>
                        </a:rPr>
                        <a:t>7</a:t>
                      </a:r>
                      <a:endParaRPr lang="en-US" sz="1000" b="1" dirty="0">
                        <a:effectLst/>
                      </a:endParaRPr>
                    </a:p>
                    <a:p>
                      <a:pPr algn="ctr">
                        <a:spcBef>
                          <a:spcPts val="600"/>
                        </a:spcBef>
                        <a:spcAft>
                          <a:spcPts val="600"/>
                        </a:spcAft>
                      </a:pPr>
                      <a:r>
                        <a:rPr lang="ro-RO" sz="1000" b="1" dirty="0">
                          <a:effectLst/>
                        </a:rPr>
                        <a:t> </a:t>
                      </a:r>
                      <a:endParaRPr lang="en-US" sz="1000" b="1" dirty="0">
                        <a:effectLst/>
                        <a:latin typeface="Times New Roman"/>
                        <a:ea typeface="Times New Roman"/>
                      </a:endParaRPr>
                    </a:p>
                  </a:txBody>
                  <a:tcPr marL="21189" marR="21189" marT="0" marB="0"/>
                </a:tc>
                <a:tc>
                  <a:txBody>
                    <a:bodyPr/>
                    <a:lstStyle/>
                    <a:p>
                      <a:pPr>
                        <a:spcBef>
                          <a:spcPts val="600"/>
                        </a:spcBef>
                        <a:spcAft>
                          <a:spcPts val="600"/>
                        </a:spcAft>
                      </a:pPr>
                      <a:r>
                        <a:rPr lang="ro-RO" sz="1000" b="1">
                          <a:effectLst/>
                        </a:rPr>
                        <a:t>Simulări privind intervenţiile în situaţii de urgenta</a:t>
                      </a:r>
                      <a:endParaRPr lang="en-US" sz="1000" b="1">
                        <a:effectLst/>
                      </a:endParaRPr>
                    </a:p>
                    <a:p>
                      <a:pPr>
                        <a:spcBef>
                          <a:spcPts val="600"/>
                        </a:spcBef>
                        <a:spcAft>
                          <a:spcPts val="600"/>
                        </a:spcAft>
                      </a:pPr>
                      <a:r>
                        <a:rPr lang="ro-RO" sz="1000" b="1">
                          <a:effectLst/>
                        </a:rPr>
                        <a:t> </a:t>
                      </a:r>
                      <a:endParaRPr lang="en-US" sz="1000" b="1">
                        <a:effectLst/>
                        <a:latin typeface="Times New Roman"/>
                        <a:ea typeface="Times New Roman"/>
                      </a:endParaRPr>
                    </a:p>
                  </a:txBody>
                  <a:tcPr marL="21189" marR="21189" marT="0" marB="0"/>
                </a:tc>
                <a:tc>
                  <a:txBody>
                    <a:bodyPr/>
                    <a:lstStyle/>
                    <a:p>
                      <a:pPr>
                        <a:spcBef>
                          <a:spcPts val="600"/>
                        </a:spcBef>
                        <a:spcAft>
                          <a:spcPts val="600"/>
                        </a:spcAft>
                      </a:pPr>
                      <a:r>
                        <a:rPr lang="ro-RO" sz="1000" b="1">
                          <a:effectLst/>
                        </a:rPr>
                        <a:t>anual</a:t>
                      </a:r>
                      <a:endParaRPr lang="en-US" sz="1000" b="1">
                        <a:effectLst/>
                      </a:endParaRPr>
                    </a:p>
                    <a:p>
                      <a:pPr>
                        <a:spcBef>
                          <a:spcPts val="600"/>
                        </a:spcBef>
                        <a:spcAft>
                          <a:spcPts val="600"/>
                        </a:spcAft>
                      </a:pPr>
                      <a:r>
                        <a:rPr lang="ro-RO" sz="1000" b="1">
                          <a:effectLst/>
                        </a:rPr>
                        <a:t> </a:t>
                      </a:r>
                      <a:endParaRPr lang="en-US" sz="1000" b="1">
                        <a:effectLst/>
                        <a:latin typeface="Times New Roman"/>
                        <a:ea typeface="Times New Roman"/>
                      </a:endParaRPr>
                    </a:p>
                  </a:txBody>
                  <a:tcPr marL="21189" marR="21189" marT="0" marB="0"/>
                </a:tc>
                <a:tc>
                  <a:txBody>
                    <a:bodyPr/>
                    <a:lstStyle/>
                    <a:p>
                      <a:pPr>
                        <a:spcBef>
                          <a:spcPts val="600"/>
                        </a:spcBef>
                        <a:spcAft>
                          <a:spcPts val="600"/>
                        </a:spcAft>
                      </a:pPr>
                      <a:r>
                        <a:rPr lang="ro-RO" sz="1000" b="1">
                          <a:effectLst/>
                        </a:rPr>
                        <a:t>Personal din unitate</a:t>
                      </a:r>
                      <a:endParaRPr lang="en-US" sz="1000" b="1">
                        <a:effectLst/>
                      </a:endParaRPr>
                    </a:p>
                    <a:p>
                      <a:pPr>
                        <a:spcBef>
                          <a:spcPts val="600"/>
                        </a:spcBef>
                        <a:spcAft>
                          <a:spcPts val="600"/>
                        </a:spcAft>
                      </a:pPr>
                      <a:r>
                        <a:rPr lang="ro-RO" sz="1000" b="1">
                          <a:effectLst/>
                        </a:rPr>
                        <a:t> </a:t>
                      </a:r>
                      <a:endParaRPr lang="en-US" sz="1000" b="1">
                        <a:effectLst/>
                        <a:latin typeface="Times New Roman"/>
                        <a:ea typeface="Times New Roman"/>
                      </a:endParaRPr>
                    </a:p>
                  </a:txBody>
                  <a:tcPr marL="21189" marR="21189" marT="0" marB="0"/>
                </a:tc>
                <a:tc>
                  <a:txBody>
                    <a:bodyPr/>
                    <a:lstStyle/>
                    <a:p>
                      <a:pPr algn="ctr">
                        <a:spcAft>
                          <a:spcPts val="0"/>
                        </a:spcAft>
                      </a:pPr>
                      <a:r>
                        <a:rPr lang="en-US" sz="1000" b="1" dirty="0">
                          <a:effectLst/>
                        </a:rPr>
                        <a:t>Musca Aurel</a:t>
                      </a:r>
                      <a:endParaRPr lang="en-US" sz="1000" b="1" dirty="0">
                        <a:effectLst/>
                        <a:latin typeface="Times New Roman"/>
                        <a:ea typeface="Times New Roman"/>
                      </a:endParaRPr>
                    </a:p>
                  </a:txBody>
                  <a:tcPr marL="21189" marR="21189" marT="0" marB="0"/>
                </a:tc>
              </a:tr>
            </a:tbl>
          </a:graphicData>
        </a:graphic>
      </p:graphicFrame>
    </p:spTree>
    <p:extLst>
      <p:ext uri="{BB962C8B-B14F-4D97-AF65-F5344CB8AC3E}">
        <p14:creationId xmlns:p14="http://schemas.microsoft.com/office/powerpoint/2010/main" val="3573497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text 1"/>
          <p:cNvSpPr>
            <a:spLocks noGrp="1"/>
          </p:cNvSpPr>
          <p:nvPr>
            <p:ph type="body" sz="quarter" idx="13"/>
          </p:nvPr>
        </p:nvSpPr>
        <p:spPr>
          <a:xfrm>
            <a:off x="593058" y="2005757"/>
            <a:ext cx="7991475" cy="4268788"/>
          </a:xfrm>
        </p:spPr>
        <p:txBody>
          <a:bodyPr/>
          <a:lstStyle/>
          <a:p>
            <a:pPr marL="0" indent="0">
              <a:buNone/>
            </a:pPr>
            <a:r>
              <a:rPr lang="vi-VN" sz="1600" dirty="0"/>
              <a:t>•    </a:t>
            </a:r>
            <a:r>
              <a:rPr lang="vi-VN" sz="1400" dirty="0"/>
              <a:t>Nerespectarea instrucţiunilor tehnice de exploatare in condiţii de siguranţa a instalaţiilor tehnologice aferente (electice, de încălzire, de ventilare, a utilajelor mecanice mobile etc ) .</a:t>
            </a:r>
          </a:p>
          <a:p>
            <a:pPr marL="0" indent="0">
              <a:buNone/>
            </a:pPr>
            <a:r>
              <a:rPr lang="vi-VN" sz="1400" dirty="0"/>
              <a:t>•    Nerespectarea fisei de siguranţa, </a:t>
            </a:r>
          </a:p>
          <a:p>
            <a:pPr marL="0" indent="0">
              <a:buNone/>
            </a:pPr>
            <a:r>
              <a:rPr lang="vi-VN" sz="1400" dirty="0"/>
              <a:t>•    Neglijenta in îndeplinirea sarcinilor de serviciu.</a:t>
            </a:r>
          </a:p>
          <a:p>
            <a:pPr marL="0" indent="0">
              <a:buNone/>
            </a:pPr>
            <a:r>
              <a:rPr lang="vi-VN" sz="1400" dirty="0"/>
              <a:t>•    Nerespectarea masurilor de siguranţa pe timpul manipulării - vehiculării -depozitarii substanţelor care in contact direct pot da naştere la concentraţii exolozive.</a:t>
            </a:r>
          </a:p>
          <a:p>
            <a:pPr marL="0" indent="0">
              <a:buNone/>
            </a:pPr>
            <a:r>
              <a:rPr lang="vi-VN" sz="1400" dirty="0"/>
              <a:t>•    Neasigurarea condiţiilor de depozitare (ventilare, regim de temperatura).</a:t>
            </a:r>
          </a:p>
          <a:p>
            <a:pPr marL="0" indent="0">
              <a:buNone/>
            </a:pPr>
            <a:r>
              <a:rPr lang="vi-VN" sz="1400" dirty="0"/>
              <a:t>•    Favorizarea apariţiei împrejurărilor care conduc la formarea amestecurilor explozive</a:t>
            </a:r>
          </a:p>
          <a:p>
            <a:pPr marL="0" indent="0">
              <a:buNone/>
            </a:pPr>
            <a:r>
              <a:rPr lang="vi-VN" sz="1400" dirty="0"/>
              <a:t>•    Depăşirea cantităţii de depozitare fata de cea declarata ;</a:t>
            </a:r>
          </a:p>
          <a:p>
            <a:pPr marL="0" indent="0">
              <a:buNone/>
            </a:pPr>
            <a:r>
              <a:rPr lang="vi-VN" sz="1400" dirty="0"/>
              <a:t>•    </a:t>
            </a:r>
            <a:r>
              <a:rPr lang="vi-VN" sz="1400" dirty="0" smtClean="0"/>
              <a:t>    </a:t>
            </a:r>
            <a:r>
              <a:rPr lang="vi-VN" sz="1400" dirty="0"/>
              <a:t>Nedepozitarea azotatului de amoniu in raport cu natura, forma, dimensiunile, modul de ambalare, proprietăţile fizico-chimice grupa sau clasa de combustibilitate ori inflamabilitate, clasa si subclasa de periculozitate, tendinţa de autoaprindere, autoinflamare, explozie, comportarea in contact sau direct cu alte substanţe;</a:t>
            </a:r>
          </a:p>
          <a:p>
            <a:pPr marL="0" indent="0">
              <a:buNone/>
            </a:pPr>
            <a:r>
              <a:rPr lang="vi-VN" sz="1400" dirty="0"/>
              <a:t>•    Neverificarea periodica a mediului de depozitare ;</a:t>
            </a:r>
          </a:p>
          <a:p>
            <a:endParaRPr lang="en-US" dirty="0"/>
          </a:p>
        </p:txBody>
      </p:sp>
      <p:sp>
        <p:nvSpPr>
          <p:cNvPr id="3" name="Titlu 2"/>
          <p:cNvSpPr>
            <a:spLocks noGrp="1"/>
          </p:cNvSpPr>
          <p:nvPr>
            <p:ph type="title"/>
          </p:nvPr>
        </p:nvSpPr>
        <p:spPr/>
        <p:txBody>
          <a:bodyPr/>
          <a:lstStyle/>
          <a:p>
            <a:r>
              <a:rPr lang="vi-VN" sz="1800" dirty="0"/>
              <a:t>Activităţile care pot genera pericol de accident major sunt:</a:t>
            </a:r>
            <a:endParaRPr lang="en-US" sz="1800" dirty="0"/>
          </a:p>
        </p:txBody>
      </p:sp>
      <p:sp>
        <p:nvSpPr>
          <p:cNvPr id="4" name="Substituent număr diapozitiv 3"/>
          <p:cNvSpPr>
            <a:spLocks noGrp="1"/>
          </p:cNvSpPr>
          <p:nvPr>
            <p:ph type="sldNum" sz="quarter" idx="4"/>
          </p:nvPr>
        </p:nvSpPr>
        <p:spPr/>
        <p:txBody>
          <a:bodyPr/>
          <a:lstStyle/>
          <a:p>
            <a:pPr>
              <a:defRPr/>
            </a:pPr>
            <a:r>
              <a:rPr lang="en-GB" smtClean="0"/>
              <a:t> </a:t>
            </a:r>
            <a:fld id="{A8158DD3-3AB0-A847-8F72-FCC7221D7BC2}" type="slidenum">
              <a:rPr lang="en-GB" smtClean="0"/>
              <a:pPr>
                <a:defRPr/>
              </a:pPr>
              <a:t>21</a:t>
            </a:fld>
            <a:r>
              <a:rPr lang="en-GB" smtClean="0"/>
              <a:t> |</a:t>
            </a:r>
            <a:endParaRPr lang="en-GB" dirty="0"/>
          </a:p>
        </p:txBody>
      </p:sp>
      <p:sp>
        <p:nvSpPr>
          <p:cNvPr id="5" name="Substituent subsol 4"/>
          <p:cNvSpPr>
            <a:spLocks noGrp="1"/>
          </p:cNvSpPr>
          <p:nvPr>
            <p:ph type="ftr" sz="quarter" idx="3"/>
          </p:nvPr>
        </p:nvSpPr>
        <p:spPr/>
        <p:txBody>
          <a:bodyPr/>
          <a:lstStyle/>
          <a:p>
            <a:pPr>
              <a:defRPr/>
            </a:pPr>
            <a:r>
              <a:rPr lang="en-GB" smtClean="0"/>
              <a:t>Borealis L.A.T</a:t>
            </a:r>
            <a:endParaRPr lang="en-GB" dirty="0"/>
          </a:p>
        </p:txBody>
      </p:sp>
    </p:spTree>
    <p:extLst>
      <p:ext uri="{BB962C8B-B14F-4D97-AF65-F5344CB8AC3E}">
        <p14:creationId xmlns:p14="http://schemas.microsoft.com/office/powerpoint/2010/main" val="30737109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text 1"/>
          <p:cNvSpPr>
            <a:spLocks noGrp="1"/>
          </p:cNvSpPr>
          <p:nvPr>
            <p:ph type="body" sz="quarter" idx="13"/>
          </p:nvPr>
        </p:nvSpPr>
        <p:spPr/>
        <p:txBody>
          <a:bodyPr/>
          <a:lstStyle/>
          <a:p>
            <a:pPr marL="0" indent="0">
              <a:buNone/>
            </a:pPr>
            <a:r>
              <a:rPr lang="vi-VN" sz="1400" dirty="0"/>
              <a:t>•    Depozitarea dezordonata fără asigurarea culoarelor de acces pentru intervenţie si evacuare in caz de avarie;</a:t>
            </a:r>
          </a:p>
          <a:p>
            <a:pPr marL="0" indent="0">
              <a:buNone/>
            </a:pPr>
            <a:r>
              <a:rPr lang="vi-VN" sz="1400" dirty="0"/>
              <a:t>•     Ne deconectarea instalaţiilor electrice la terminarea programului de lucru ;</a:t>
            </a:r>
          </a:p>
          <a:p>
            <a:pPr marL="0" indent="0">
              <a:buNone/>
            </a:pPr>
            <a:r>
              <a:rPr lang="vi-VN" sz="1400" dirty="0"/>
              <a:t>•    Introducerea in halele de depozitare a unor cantităţi mai mari de azotat de amoniu sau alte substanţe anorganice care depăşesc fluxul tehnologic, fata de cantităţile declarate ;</a:t>
            </a:r>
          </a:p>
          <a:p>
            <a:pPr marL="0" indent="0">
              <a:buNone/>
            </a:pPr>
            <a:r>
              <a:rPr lang="vi-VN" sz="1400" dirty="0"/>
              <a:t>•      Folosirea mijloacelor de transport defecte si manipularea acestora in condiţii de nesiguranţa, respectiv al utilajelor care nu sunt protejate in raport cu pericolul existent, (antiex, fără dispozitive parascantei, roti cu banda de uzura ce produc scântei in contact pardoseala, etc);</a:t>
            </a:r>
          </a:p>
          <a:p>
            <a:pPr marL="0" indent="0">
              <a:buNone/>
            </a:pPr>
            <a:r>
              <a:rPr lang="vi-VN" sz="1400" dirty="0"/>
              <a:t>•      Neverificarea mijloacelor de transport atât la sosire cat si la plecare pentru a se depista eventualele scurgeri de combustibil sau focare ascunse ; </a:t>
            </a:r>
          </a:p>
          <a:p>
            <a:pPr marL="0" indent="0">
              <a:buNone/>
            </a:pPr>
            <a:r>
              <a:rPr lang="vi-VN" sz="1400" dirty="0"/>
              <a:t>•   Permiterea accesului in interiorul depozitului a capacităţilor de transport neagreate A.D.R.;</a:t>
            </a:r>
          </a:p>
          <a:p>
            <a:pPr marL="0" indent="0">
              <a:buNone/>
            </a:pPr>
            <a:r>
              <a:rPr lang="vi-VN" sz="1400" dirty="0"/>
              <a:t>•     Folositea focului deschis si fumatul, accesul cu chibrituri brichete, ţigări etc, in spatiile de de depopzitare a substanteloe cu grad ridicat de pericol de incendiu sau explozie;</a:t>
            </a:r>
          </a:p>
          <a:p>
            <a:pPr marL="0" indent="0">
              <a:buNone/>
            </a:pPr>
            <a:r>
              <a:rPr lang="vi-VN" sz="1400" dirty="0"/>
              <a:t>•    Depozitarea in depozitele de azotat de amoniu a unor recipiente cu G.P.L. sau combustibile lichide;</a:t>
            </a:r>
          </a:p>
          <a:p>
            <a:pPr marL="0" indent="0">
              <a:buNone/>
            </a:pPr>
            <a:r>
              <a:rPr lang="vi-VN" sz="1400" dirty="0"/>
              <a:t>•    Parcarea sau repararea mijloacelor de transport in spatiile de depozitare sau in jurul lor;</a:t>
            </a:r>
          </a:p>
          <a:p>
            <a:pPr marL="0" indent="0">
              <a:buNone/>
            </a:pPr>
            <a:endParaRPr lang="en-US" sz="1400" dirty="0"/>
          </a:p>
        </p:txBody>
      </p:sp>
      <p:sp>
        <p:nvSpPr>
          <p:cNvPr id="3" name="Titlu 2"/>
          <p:cNvSpPr>
            <a:spLocks noGrp="1"/>
          </p:cNvSpPr>
          <p:nvPr>
            <p:ph type="title"/>
          </p:nvPr>
        </p:nvSpPr>
        <p:spPr/>
        <p:txBody>
          <a:bodyPr/>
          <a:lstStyle/>
          <a:p>
            <a:r>
              <a:rPr lang="vi-VN" sz="1800" dirty="0"/>
              <a:t>Activităţile care pot genera pericol de accident major sunt:</a:t>
            </a:r>
            <a:endParaRPr lang="en-US" sz="1800" dirty="0"/>
          </a:p>
        </p:txBody>
      </p:sp>
      <p:sp>
        <p:nvSpPr>
          <p:cNvPr id="4" name="Substituent număr diapozitiv 3"/>
          <p:cNvSpPr>
            <a:spLocks noGrp="1"/>
          </p:cNvSpPr>
          <p:nvPr>
            <p:ph type="sldNum" sz="quarter" idx="4"/>
          </p:nvPr>
        </p:nvSpPr>
        <p:spPr/>
        <p:txBody>
          <a:bodyPr/>
          <a:lstStyle/>
          <a:p>
            <a:pPr>
              <a:defRPr/>
            </a:pPr>
            <a:r>
              <a:rPr lang="en-GB" smtClean="0"/>
              <a:t> </a:t>
            </a:r>
            <a:fld id="{A8158DD3-3AB0-A847-8F72-FCC7221D7BC2}" type="slidenum">
              <a:rPr lang="en-GB" smtClean="0"/>
              <a:pPr>
                <a:defRPr/>
              </a:pPr>
              <a:t>22</a:t>
            </a:fld>
            <a:r>
              <a:rPr lang="en-GB" smtClean="0"/>
              <a:t> |</a:t>
            </a:r>
            <a:endParaRPr lang="en-GB" dirty="0"/>
          </a:p>
        </p:txBody>
      </p:sp>
      <p:sp>
        <p:nvSpPr>
          <p:cNvPr id="5" name="Substituent subsol 4"/>
          <p:cNvSpPr>
            <a:spLocks noGrp="1"/>
          </p:cNvSpPr>
          <p:nvPr>
            <p:ph type="ftr" sz="quarter" idx="3"/>
          </p:nvPr>
        </p:nvSpPr>
        <p:spPr/>
        <p:txBody>
          <a:bodyPr/>
          <a:lstStyle/>
          <a:p>
            <a:pPr>
              <a:defRPr/>
            </a:pPr>
            <a:r>
              <a:rPr lang="en-GB" smtClean="0"/>
              <a:t>Borealis L.A.T</a:t>
            </a:r>
            <a:endParaRPr lang="en-GB" dirty="0"/>
          </a:p>
        </p:txBody>
      </p:sp>
    </p:spTree>
    <p:extLst>
      <p:ext uri="{BB962C8B-B14F-4D97-AF65-F5344CB8AC3E}">
        <p14:creationId xmlns:p14="http://schemas.microsoft.com/office/powerpoint/2010/main" val="10770913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t>II.5.3. </a:t>
            </a:r>
            <a:r>
              <a:rPr lang="en-US" sz="2000" dirty="0" err="1"/>
              <a:t>Evaluarea</a:t>
            </a:r>
            <a:r>
              <a:rPr lang="en-US" sz="2000" dirty="0"/>
              <a:t> </a:t>
            </a:r>
            <a:r>
              <a:rPr lang="en-US" sz="2000" dirty="0" err="1"/>
              <a:t>calitativa</a:t>
            </a:r>
            <a:r>
              <a:rPr lang="en-US" sz="2000" dirty="0"/>
              <a:t> a </a:t>
            </a:r>
            <a:r>
              <a:rPr lang="en-US" sz="2000" dirty="0" err="1"/>
              <a:t>riscurilor</a:t>
            </a:r>
            <a:r>
              <a:rPr lang="en-US" sz="2000" dirty="0"/>
              <a:t> de </a:t>
            </a:r>
            <a:r>
              <a:rPr lang="en-US" sz="2000" dirty="0" err="1"/>
              <a:t>accidente</a:t>
            </a:r>
            <a:r>
              <a:rPr lang="en-US" sz="2000" dirty="0"/>
              <a:t> </a:t>
            </a:r>
            <a:r>
              <a:rPr lang="en-US" sz="2000" dirty="0" err="1"/>
              <a:t>majore</a:t>
            </a:r>
            <a:endParaRPr lang="en-US" sz="2000" dirty="0"/>
          </a:p>
        </p:txBody>
      </p:sp>
      <p:sp>
        <p:nvSpPr>
          <p:cNvPr id="3" name="Slide Number Placeholder 2"/>
          <p:cNvSpPr>
            <a:spLocks noGrp="1"/>
          </p:cNvSpPr>
          <p:nvPr>
            <p:ph type="sldNum" sz="quarter" idx="4"/>
          </p:nvPr>
        </p:nvSpPr>
        <p:spPr/>
        <p:txBody>
          <a:bodyPr/>
          <a:lstStyle/>
          <a:p>
            <a:pPr>
              <a:defRPr/>
            </a:pPr>
            <a:r>
              <a:rPr lang="en-GB" smtClean="0"/>
              <a:t> </a:t>
            </a:r>
            <a:fld id="{A8158DD3-3AB0-A847-8F72-FCC7221D7BC2}" type="slidenum">
              <a:rPr lang="en-GB" smtClean="0"/>
              <a:pPr>
                <a:defRPr/>
              </a:pPr>
              <a:t>23</a:t>
            </a:fld>
            <a:r>
              <a:rPr lang="en-GB" smtClean="0"/>
              <a:t> |</a:t>
            </a:r>
            <a:endParaRPr lang="en-GB" dirty="0"/>
          </a:p>
        </p:txBody>
      </p:sp>
      <p:sp>
        <p:nvSpPr>
          <p:cNvPr id="4" name="Footer Placeholder 3"/>
          <p:cNvSpPr>
            <a:spLocks noGrp="1"/>
          </p:cNvSpPr>
          <p:nvPr>
            <p:ph type="ftr" sz="quarter" idx="3"/>
          </p:nvPr>
        </p:nvSpPr>
        <p:spPr/>
        <p:txBody>
          <a:bodyPr/>
          <a:lstStyle/>
          <a:p>
            <a:pPr>
              <a:defRPr/>
            </a:pPr>
            <a:r>
              <a:rPr lang="en-GB" smtClean="0"/>
              <a:t>Borealis L.A.T</a:t>
            </a:r>
            <a:endParaRPr lang="en-GB" dirty="0"/>
          </a:p>
        </p:txBody>
      </p:sp>
      <p:pic>
        <p:nvPicPr>
          <p:cNvPr id="8194"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07541" y="2060849"/>
            <a:ext cx="3964459" cy="26500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Tabel 4"/>
          <p:cNvGraphicFramePr>
            <a:graphicFrameLocks noGrp="1"/>
          </p:cNvGraphicFramePr>
          <p:nvPr>
            <p:extLst>
              <p:ext uri="{D42A27DB-BD31-4B8C-83A1-F6EECF244321}">
                <p14:modId xmlns:p14="http://schemas.microsoft.com/office/powerpoint/2010/main" val="913306436"/>
              </p:ext>
            </p:extLst>
          </p:nvPr>
        </p:nvGraphicFramePr>
        <p:xfrm>
          <a:off x="576263" y="4869160"/>
          <a:ext cx="5118069" cy="1689094"/>
        </p:xfrm>
        <a:graphic>
          <a:graphicData uri="http://schemas.openxmlformats.org/drawingml/2006/table">
            <a:tbl>
              <a:tblPr firstRow="1" firstCol="1" lastRow="1" lastCol="1" bandRow="1" bandCol="1"/>
              <a:tblGrid>
                <a:gridCol w="1048226"/>
                <a:gridCol w="989442"/>
                <a:gridCol w="3080401"/>
              </a:tblGrid>
              <a:tr h="41778">
                <a:tc>
                  <a:txBody>
                    <a:bodyPr/>
                    <a:lstStyle/>
                    <a:p>
                      <a:pPr algn="ctr">
                        <a:spcBef>
                          <a:spcPts val="600"/>
                        </a:spcBef>
                        <a:spcAft>
                          <a:spcPts val="600"/>
                        </a:spcAft>
                      </a:pPr>
                      <a:r>
                        <a:rPr lang="ro-RO" sz="1000" b="1">
                          <a:effectLst/>
                          <a:latin typeface="Times New Roman"/>
                          <a:ea typeface="Times New Roman"/>
                        </a:rPr>
                        <a:t>Nivele de risc</a:t>
                      </a:r>
                      <a:endParaRPr lang="en-US"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ro-RO" sz="1000" b="1">
                          <a:effectLst/>
                          <a:latin typeface="Times New Roman"/>
                          <a:ea typeface="Times New Roman"/>
                        </a:rPr>
                        <a:t>Definiţie</a:t>
                      </a:r>
                      <a:endParaRPr lang="en-US"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ro-RO" sz="1200" b="1">
                          <a:effectLst/>
                          <a:latin typeface="Times New Roman"/>
                          <a:ea typeface="Times New Roman"/>
                        </a:rPr>
                        <a:t>Acţiuni ce trebuiesc întreprinse</a:t>
                      </a:r>
                      <a:endParaRPr lang="en-US"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3507">
                <a:tc>
                  <a:txBody>
                    <a:bodyPr/>
                    <a:lstStyle/>
                    <a:p>
                      <a:pPr>
                        <a:spcBef>
                          <a:spcPts val="600"/>
                        </a:spcBef>
                        <a:spcAft>
                          <a:spcPts val="600"/>
                        </a:spcAft>
                      </a:pPr>
                      <a:r>
                        <a:rPr lang="ro-RO" sz="1000">
                          <a:effectLst/>
                          <a:latin typeface="Times New Roman"/>
                          <a:ea typeface="Times New Roman"/>
                        </a:rPr>
                        <a:t>1-4</a:t>
                      </a:r>
                      <a:endParaRPr lang="en-US"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spcBef>
                          <a:spcPts val="600"/>
                        </a:spcBef>
                        <a:spcAft>
                          <a:spcPts val="600"/>
                        </a:spcAft>
                      </a:pPr>
                      <a:r>
                        <a:rPr lang="ro-RO" sz="1000">
                          <a:effectLst/>
                          <a:latin typeface="Times New Roman"/>
                          <a:ea typeface="Times New Roman"/>
                        </a:rPr>
                        <a:t>Risc foarte scazut</a:t>
                      </a:r>
                      <a:endParaRPr lang="en-US"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spcBef>
                          <a:spcPts val="600"/>
                        </a:spcBef>
                        <a:spcAft>
                          <a:spcPts val="600"/>
                        </a:spcAft>
                      </a:pPr>
                      <a:r>
                        <a:rPr lang="ro-RO" sz="1000">
                          <a:effectLst/>
                          <a:latin typeface="Times New Roman"/>
                          <a:ea typeface="Times New Roman"/>
                        </a:rPr>
                        <a:t>Conducerea acţiunilor prin proceduri obişnuite de rutină</a:t>
                      </a:r>
                      <a:endParaRPr lang="en-US" sz="1200">
                        <a:effectLst/>
                        <a:latin typeface="Times New Roman"/>
                        <a:ea typeface="Times New Roman"/>
                      </a:endParaRPr>
                    </a:p>
                    <a:p>
                      <a:pPr>
                        <a:spcBef>
                          <a:spcPts val="600"/>
                        </a:spcBef>
                        <a:spcAft>
                          <a:spcPts val="600"/>
                        </a:spcAft>
                      </a:pPr>
                      <a:r>
                        <a:rPr lang="ro-RO" sz="1000">
                          <a:effectLst/>
                          <a:latin typeface="Times New Roman"/>
                          <a:ea typeface="Times New Roman"/>
                        </a:rPr>
                        <a:t> </a:t>
                      </a:r>
                      <a:endParaRPr lang="en-US"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7014">
                <a:tc>
                  <a:txBody>
                    <a:bodyPr/>
                    <a:lstStyle/>
                    <a:p>
                      <a:pPr>
                        <a:spcBef>
                          <a:spcPts val="600"/>
                        </a:spcBef>
                        <a:spcAft>
                          <a:spcPts val="600"/>
                        </a:spcAft>
                      </a:pPr>
                      <a:r>
                        <a:rPr lang="ro-RO" sz="1000">
                          <a:effectLst/>
                          <a:latin typeface="Times New Roman"/>
                          <a:ea typeface="Times New Roman"/>
                        </a:rPr>
                        <a:t>5-9</a:t>
                      </a:r>
                      <a:endParaRPr lang="en-US"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66FF"/>
                    </a:solidFill>
                  </a:tcPr>
                </a:tc>
                <a:tc>
                  <a:txBody>
                    <a:bodyPr/>
                    <a:lstStyle/>
                    <a:p>
                      <a:pPr>
                        <a:spcBef>
                          <a:spcPts val="600"/>
                        </a:spcBef>
                        <a:spcAft>
                          <a:spcPts val="600"/>
                        </a:spcAft>
                      </a:pPr>
                      <a:r>
                        <a:rPr lang="ro-RO" sz="1000">
                          <a:effectLst/>
                          <a:latin typeface="Times New Roman"/>
                          <a:ea typeface="Times New Roman"/>
                        </a:rPr>
                        <a:t>Risc scăzut</a:t>
                      </a:r>
                      <a:endParaRPr lang="en-US"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r>
              <a:tr h="287014">
                <a:tc>
                  <a:txBody>
                    <a:bodyPr/>
                    <a:lstStyle/>
                    <a:p>
                      <a:pPr>
                        <a:spcBef>
                          <a:spcPts val="600"/>
                        </a:spcBef>
                        <a:spcAft>
                          <a:spcPts val="600"/>
                        </a:spcAft>
                      </a:pPr>
                      <a:r>
                        <a:rPr lang="ro-RO" sz="1000">
                          <a:effectLst/>
                          <a:latin typeface="Times New Roman"/>
                          <a:ea typeface="Times New Roman"/>
                        </a:rPr>
                        <a:t>10-14</a:t>
                      </a:r>
                      <a:endParaRPr lang="en-US"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a:spcBef>
                          <a:spcPts val="600"/>
                        </a:spcBef>
                        <a:spcAft>
                          <a:spcPts val="600"/>
                        </a:spcAft>
                      </a:pPr>
                      <a:r>
                        <a:rPr lang="ro-RO" sz="1000">
                          <a:effectLst/>
                          <a:latin typeface="Times New Roman"/>
                          <a:ea typeface="Times New Roman"/>
                        </a:rPr>
                        <a:t>Risc moderat</a:t>
                      </a:r>
                      <a:endParaRPr lang="en-US"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600"/>
                        </a:spcAft>
                      </a:pPr>
                      <a:r>
                        <a:rPr lang="ro-RO" sz="1000">
                          <a:effectLst/>
                          <a:latin typeface="Times New Roman"/>
                          <a:ea typeface="Times New Roman"/>
                        </a:rPr>
                        <a:t>Se acţionează prin proceduri standard specifice, cu implicarea conducerii de la locul de muncă</a:t>
                      </a:r>
                      <a:endParaRPr lang="en-US"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7014">
                <a:tc>
                  <a:txBody>
                    <a:bodyPr/>
                    <a:lstStyle/>
                    <a:p>
                      <a:pPr>
                        <a:spcBef>
                          <a:spcPts val="600"/>
                        </a:spcBef>
                        <a:spcAft>
                          <a:spcPts val="600"/>
                        </a:spcAft>
                      </a:pPr>
                      <a:r>
                        <a:rPr lang="ro-RO" sz="1000">
                          <a:effectLst/>
                          <a:latin typeface="Times New Roman"/>
                          <a:ea typeface="Times New Roman"/>
                        </a:rPr>
                        <a:t>15-19</a:t>
                      </a:r>
                      <a:endParaRPr lang="en-US"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spcBef>
                          <a:spcPts val="600"/>
                        </a:spcBef>
                        <a:spcAft>
                          <a:spcPts val="600"/>
                        </a:spcAft>
                      </a:pPr>
                      <a:r>
                        <a:rPr lang="ro-RO" sz="1000">
                          <a:effectLst/>
                          <a:latin typeface="Times New Roman"/>
                          <a:ea typeface="Times New Roman"/>
                        </a:rPr>
                        <a:t>Risc ridicat</a:t>
                      </a:r>
                      <a:endParaRPr lang="en-US"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600"/>
                        </a:spcAft>
                      </a:pPr>
                      <a:r>
                        <a:rPr lang="ro-RO" sz="1000">
                          <a:effectLst/>
                          <a:latin typeface="Times New Roman"/>
                          <a:ea typeface="Times New Roman"/>
                        </a:rPr>
                        <a:t>Acţiuni prompte, luate cât mai repede permite sistemul normal de management, implicarea conducerii de vârf</a:t>
                      </a:r>
                      <a:endParaRPr lang="en-US"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7014">
                <a:tc>
                  <a:txBody>
                    <a:bodyPr/>
                    <a:lstStyle/>
                    <a:p>
                      <a:pPr>
                        <a:spcBef>
                          <a:spcPts val="600"/>
                        </a:spcBef>
                        <a:spcAft>
                          <a:spcPts val="600"/>
                        </a:spcAft>
                      </a:pPr>
                      <a:r>
                        <a:rPr lang="ro-RO" sz="1000">
                          <a:effectLst/>
                          <a:latin typeface="Times New Roman"/>
                          <a:ea typeface="Times New Roman"/>
                        </a:rPr>
                        <a:t>20-25</a:t>
                      </a:r>
                      <a:endParaRPr lang="en-US"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spcBef>
                          <a:spcPts val="600"/>
                        </a:spcBef>
                        <a:spcAft>
                          <a:spcPts val="600"/>
                        </a:spcAft>
                      </a:pPr>
                      <a:r>
                        <a:rPr lang="ro-RO" sz="1000">
                          <a:effectLst/>
                          <a:latin typeface="Times New Roman"/>
                          <a:ea typeface="Times New Roman"/>
                        </a:rPr>
                        <a:t>Risc extrem</a:t>
                      </a:r>
                      <a:endParaRPr lang="en-US"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600"/>
                        </a:spcBef>
                        <a:spcAft>
                          <a:spcPts val="600"/>
                        </a:spcAft>
                      </a:pPr>
                      <a:r>
                        <a:rPr lang="ro-RO" sz="1000" dirty="0">
                          <a:effectLst/>
                          <a:latin typeface="Times New Roman"/>
                          <a:ea typeface="Times New Roman"/>
                        </a:rPr>
                        <a:t>Fiind o situaţie de urgenţă, sunt necesare acţiuni imediate si se vor  utiliza prioritar toate resursele disponibile</a:t>
                      </a:r>
                      <a:endParaRPr lang="en-US" sz="1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6" name="Tabel 5"/>
          <p:cNvGraphicFramePr>
            <a:graphicFrameLocks noGrp="1"/>
          </p:cNvGraphicFramePr>
          <p:nvPr>
            <p:extLst>
              <p:ext uri="{D42A27DB-BD31-4B8C-83A1-F6EECF244321}">
                <p14:modId xmlns:p14="http://schemas.microsoft.com/office/powerpoint/2010/main" val="543821167"/>
              </p:ext>
            </p:extLst>
          </p:nvPr>
        </p:nvGraphicFramePr>
        <p:xfrm>
          <a:off x="4700276" y="2564904"/>
          <a:ext cx="4320479" cy="1828800"/>
        </p:xfrm>
        <a:graphic>
          <a:graphicData uri="http://schemas.openxmlformats.org/drawingml/2006/table">
            <a:tbl>
              <a:tblPr/>
              <a:tblGrid>
                <a:gridCol w="320503"/>
                <a:gridCol w="2426800"/>
                <a:gridCol w="563364"/>
                <a:gridCol w="433357"/>
                <a:gridCol w="576455"/>
              </a:tblGrid>
              <a:tr h="387710">
                <a:tc>
                  <a:txBody>
                    <a:bodyPr/>
                    <a:lstStyle/>
                    <a:p>
                      <a:pPr algn="ctr">
                        <a:spcBef>
                          <a:spcPts val="600"/>
                        </a:spcBef>
                        <a:spcAft>
                          <a:spcPts val="600"/>
                        </a:spcAft>
                      </a:pPr>
                      <a:r>
                        <a:rPr lang="ro-RO" sz="1000" b="1">
                          <a:effectLst/>
                          <a:latin typeface="Times New Roman"/>
                          <a:ea typeface="Times New Roman"/>
                        </a:rPr>
                        <a:t>Nr.</a:t>
                      </a:r>
                      <a:endParaRPr lang="en-US" sz="1200">
                        <a:effectLst/>
                        <a:latin typeface="Times New Roman"/>
                        <a:ea typeface="Times New Roman"/>
                      </a:endParaRPr>
                    </a:p>
                    <a:p>
                      <a:pPr algn="ctr">
                        <a:spcBef>
                          <a:spcPts val="600"/>
                        </a:spcBef>
                        <a:spcAft>
                          <a:spcPts val="600"/>
                        </a:spcAft>
                      </a:pPr>
                      <a:r>
                        <a:rPr lang="ro-RO" sz="1000" b="1">
                          <a:effectLst/>
                          <a:latin typeface="Times New Roman"/>
                          <a:ea typeface="Times New Roman"/>
                        </a:rPr>
                        <a:t> </a:t>
                      </a:r>
                      <a:endParaRPr lang="en-US" sz="1200">
                        <a:effectLst/>
                        <a:latin typeface="Times New Roman"/>
                        <a:ea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ro-RO" sz="1000" b="1">
                          <a:effectLst/>
                          <a:latin typeface="Times New Roman"/>
                          <a:ea typeface="Times New Roman"/>
                        </a:rPr>
                        <a:t>Scenariu</a:t>
                      </a:r>
                      <a:endParaRPr lang="en-US" sz="1200">
                        <a:effectLst/>
                        <a:latin typeface="Times New Roman"/>
                        <a:ea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ro-RO" sz="1000" b="1">
                          <a:effectLst/>
                          <a:latin typeface="Times New Roman"/>
                          <a:ea typeface="Times New Roman"/>
                        </a:rPr>
                        <a:t>Probabilitate</a:t>
                      </a:r>
                      <a:endParaRPr lang="en-US" sz="1200">
                        <a:effectLst/>
                        <a:latin typeface="Times New Roman"/>
                        <a:ea typeface="Times New Roman"/>
                      </a:endParaRPr>
                    </a:p>
                    <a:p>
                      <a:pPr algn="ctr">
                        <a:spcBef>
                          <a:spcPts val="600"/>
                        </a:spcBef>
                        <a:spcAft>
                          <a:spcPts val="600"/>
                        </a:spcAft>
                      </a:pPr>
                      <a:r>
                        <a:rPr lang="ro-RO" sz="1000" b="1">
                          <a:effectLst/>
                          <a:latin typeface="Times New Roman"/>
                          <a:ea typeface="Times New Roman"/>
                        </a:rPr>
                        <a:t> </a:t>
                      </a:r>
                      <a:endParaRPr lang="en-US" sz="1200">
                        <a:effectLst/>
                        <a:latin typeface="Times New Roman"/>
                        <a:ea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ro-RO" sz="1000" b="1">
                          <a:effectLst/>
                          <a:latin typeface="Times New Roman"/>
                          <a:ea typeface="Times New Roman"/>
                        </a:rPr>
                        <a:t>Gravitate</a:t>
                      </a:r>
                      <a:endParaRPr lang="en-US" sz="1200">
                        <a:effectLst/>
                        <a:latin typeface="Times New Roman"/>
                        <a:ea typeface="Times New Roman"/>
                      </a:endParaRPr>
                    </a:p>
                    <a:p>
                      <a:pPr algn="ctr">
                        <a:spcBef>
                          <a:spcPts val="600"/>
                        </a:spcBef>
                        <a:spcAft>
                          <a:spcPts val="600"/>
                        </a:spcAft>
                      </a:pPr>
                      <a:r>
                        <a:rPr lang="ro-RO" sz="1000" b="1">
                          <a:effectLst/>
                          <a:latin typeface="Times New Roman"/>
                          <a:ea typeface="Times New Roman"/>
                        </a:rPr>
                        <a:t> </a:t>
                      </a:r>
                      <a:endParaRPr lang="en-US" sz="1200">
                        <a:effectLst/>
                        <a:latin typeface="Times New Roman"/>
                        <a:ea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ro-RO" sz="1000" b="1">
                          <a:effectLst/>
                          <a:latin typeface="Times New Roman"/>
                          <a:ea typeface="Times New Roman"/>
                        </a:rPr>
                        <a:t>Risc</a:t>
                      </a:r>
                      <a:endParaRPr lang="en-US" sz="1200">
                        <a:effectLst/>
                        <a:latin typeface="Times New Roman"/>
                        <a:ea typeface="Times New Roman"/>
                      </a:endParaRPr>
                    </a:p>
                    <a:p>
                      <a:pPr algn="ctr">
                        <a:spcBef>
                          <a:spcPts val="600"/>
                        </a:spcBef>
                        <a:spcAft>
                          <a:spcPts val="600"/>
                        </a:spcAft>
                      </a:pPr>
                      <a:r>
                        <a:rPr lang="ro-RO" sz="1000" b="1">
                          <a:effectLst/>
                          <a:latin typeface="Times New Roman"/>
                          <a:ea typeface="Times New Roman"/>
                        </a:rPr>
                        <a:t> </a:t>
                      </a:r>
                      <a:endParaRPr lang="en-US" sz="1200">
                        <a:effectLst/>
                        <a:latin typeface="Times New Roman"/>
                        <a:ea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3744">
                <a:tc>
                  <a:txBody>
                    <a:bodyPr/>
                    <a:lstStyle/>
                    <a:p>
                      <a:pPr algn="ctr">
                        <a:spcBef>
                          <a:spcPts val="600"/>
                        </a:spcBef>
                        <a:spcAft>
                          <a:spcPts val="600"/>
                        </a:spcAft>
                      </a:pPr>
                      <a:r>
                        <a:rPr lang="ro-RO" sz="1000">
                          <a:effectLst/>
                          <a:latin typeface="Times New Roman"/>
                          <a:ea typeface="Times New Roman"/>
                        </a:rPr>
                        <a:t>1</a:t>
                      </a:r>
                      <a:endParaRPr lang="en-US" sz="1200">
                        <a:effectLst/>
                        <a:latin typeface="Times New Roman"/>
                        <a:ea typeface="Times New Roman"/>
                      </a:endParaRPr>
                    </a:p>
                    <a:p>
                      <a:pPr algn="ctr">
                        <a:spcBef>
                          <a:spcPts val="600"/>
                        </a:spcBef>
                        <a:spcAft>
                          <a:spcPts val="600"/>
                        </a:spcAft>
                      </a:pPr>
                      <a:r>
                        <a:rPr lang="ro-RO" sz="1000">
                          <a:effectLst/>
                          <a:latin typeface="Times New Roman"/>
                          <a:ea typeface="Times New Roman"/>
                        </a:rPr>
                        <a:t> </a:t>
                      </a:r>
                      <a:endParaRPr lang="en-US" sz="1200">
                        <a:effectLst/>
                        <a:latin typeface="Times New Roman"/>
                        <a:ea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ro-RO" sz="1000">
                          <a:effectLst/>
                          <a:latin typeface="Times New Roman"/>
                          <a:ea typeface="Times New Roman"/>
                        </a:rPr>
                        <a:t>Incendiu la depozitul de îngrăşăminte chimice fără explozie</a:t>
                      </a:r>
                      <a:endParaRPr lang="en-US" sz="1200">
                        <a:effectLst/>
                        <a:latin typeface="Times New Roman"/>
                        <a:ea typeface="Times New Roman"/>
                      </a:endParaRPr>
                    </a:p>
                    <a:p>
                      <a:pPr algn="ctr">
                        <a:spcBef>
                          <a:spcPts val="600"/>
                        </a:spcBef>
                        <a:spcAft>
                          <a:spcPts val="600"/>
                        </a:spcAft>
                      </a:pPr>
                      <a:r>
                        <a:rPr lang="ro-RO" sz="1000">
                          <a:effectLst/>
                          <a:latin typeface="Times New Roman"/>
                          <a:ea typeface="Times New Roman"/>
                        </a:rPr>
                        <a:t> </a:t>
                      </a:r>
                      <a:endParaRPr lang="en-US" sz="1200">
                        <a:effectLst/>
                        <a:latin typeface="Times New Roman"/>
                        <a:ea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ro-RO" sz="1000">
                          <a:effectLst/>
                          <a:latin typeface="Times New Roman"/>
                          <a:ea typeface="Times New Roman"/>
                        </a:rPr>
                        <a:t>2</a:t>
                      </a:r>
                      <a:endParaRPr lang="en-US" sz="1200">
                        <a:effectLst/>
                        <a:latin typeface="Times New Roman"/>
                        <a:ea typeface="Times New Roman"/>
                      </a:endParaRPr>
                    </a:p>
                    <a:p>
                      <a:pPr algn="ctr">
                        <a:spcBef>
                          <a:spcPts val="600"/>
                        </a:spcBef>
                        <a:spcAft>
                          <a:spcPts val="600"/>
                        </a:spcAft>
                      </a:pPr>
                      <a:r>
                        <a:rPr lang="ro-RO" sz="1000">
                          <a:effectLst/>
                          <a:latin typeface="Times New Roman"/>
                          <a:ea typeface="Times New Roman"/>
                        </a:rPr>
                        <a:t> </a:t>
                      </a:r>
                      <a:endParaRPr lang="en-US" sz="1200">
                        <a:effectLst/>
                        <a:latin typeface="Times New Roman"/>
                        <a:ea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ro-RO" sz="1000">
                          <a:effectLst/>
                          <a:latin typeface="Times New Roman"/>
                          <a:ea typeface="Times New Roman"/>
                        </a:rPr>
                        <a:t>3</a:t>
                      </a:r>
                      <a:endParaRPr lang="en-US" sz="1200">
                        <a:effectLst/>
                        <a:latin typeface="Times New Roman"/>
                        <a:ea typeface="Times New Roman"/>
                      </a:endParaRPr>
                    </a:p>
                    <a:p>
                      <a:pPr algn="ctr">
                        <a:spcBef>
                          <a:spcPts val="600"/>
                        </a:spcBef>
                        <a:spcAft>
                          <a:spcPts val="600"/>
                        </a:spcAft>
                      </a:pPr>
                      <a:r>
                        <a:rPr lang="ro-RO" sz="1000">
                          <a:effectLst/>
                          <a:latin typeface="Times New Roman"/>
                          <a:ea typeface="Times New Roman"/>
                        </a:rPr>
                        <a:t> </a:t>
                      </a:r>
                      <a:endParaRPr lang="en-US" sz="1200">
                        <a:effectLst/>
                        <a:latin typeface="Times New Roman"/>
                        <a:ea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ro-RO" sz="1000">
                          <a:effectLst/>
                          <a:latin typeface="Times New Roman"/>
                          <a:ea typeface="Times New Roman"/>
                        </a:rPr>
                        <a:t>6</a:t>
                      </a:r>
                      <a:endParaRPr lang="en-US" sz="1200">
                        <a:effectLst/>
                        <a:latin typeface="Times New Roman"/>
                        <a:ea typeface="Times New Roman"/>
                      </a:endParaRPr>
                    </a:p>
                    <a:p>
                      <a:pPr algn="ctr">
                        <a:spcBef>
                          <a:spcPts val="600"/>
                        </a:spcBef>
                        <a:spcAft>
                          <a:spcPts val="600"/>
                        </a:spcAft>
                      </a:pPr>
                      <a:r>
                        <a:rPr lang="ro-RO" sz="1000">
                          <a:effectLst/>
                          <a:latin typeface="Times New Roman"/>
                          <a:ea typeface="Times New Roman"/>
                        </a:rPr>
                        <a:t> </a:t>
                      </a:r>
                      <a:endParaRPr lang="en-US" sz="1200">
                        <a:effectLst/>
                        <a:latin typeface="Times New Roman"/>
                        <a:ea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66FF"/>
                    </a:solidFill>
                  </a:tcPr>
                </a:tc>
              </a:tr>
              <a:tr h="387710">
                <a:tc>
                  <a:txBody>
                    <a:bodyPr/>
                    <a:lstStyle/>
                    <a:p>
                      <a:pPr algn="ctr">
                        <a:spcBef>
                          <a:spcPts val="600"/>
                        </a:spcBef>
                        <a:spcAft>
                          <a:spcPts val="600"/>
                        </a:spcAft>
                      </a:pPr>
                      <a:r>
                        <a:rPr lang="ro-RO" sz="1000">
                          <a:effectLst/>
                          <a:latin typeface="Times New Roman"/>
                          <a:ea typeface="Times New Roman"/>
                        </a:rPr>
                        <a:t>2</a:t>
                      </a:r>
                      <a:endParaRPr lang="en-US" sz="1200">
                        <a:effectLst/>
                        <a:latin typeface="Times New Roman"/>
                        <a:ea typeface="Times New Roman"/>
                      </a:endParaRPr>
                    </a:p>
                    <a:p>
                      <a:pPr algn="ctr">
                        <a:spcBef>
                          <a:spcPts val="600"/>
                        </a:spcBef>
                        <a:spcAft>
                          <a:spcPts val="600"/>
                        </a:spcAft>
                      </a:pPr>
                      <a:r>
                        <a:rPr lang="ro-RO" sz="1000">
                          <a:effectLst/>
                          <a:latin typeface="Times New Roman"/>
                          <a:ea typeface="Times New Roman"/>
                        </a:rPr>
                        <a:t> </a:t>
                      </a:r>
                      <a:endParaRPr lang="en-US" sz="1200">
                        <a:effectLst/>
                        <a:latin typeface="Times New Roman"/>
                        <a:ea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ro-RO" sz="1000">
                          <a:effectLst/>
                          <a:latin typeface="Times New Roman"/>
                          <a:ea typeface="Times New Roman"/>
                        </a:rPr>
                        <a:t>Incendiu la depozitul de îngrăşăminte chimice însoţit de explozie</a:t>
                      </a:r>
                      <a:endParaRPr lang="en-US" sz="1200">
                        <a:effectLst/>
                        <a:latin typeface="Times New Roman"/>
                        <a:ea typeface="Times New Roman"/>
                      </a:endParaRPr>
                    </a:p>
                    <a:p>
                      <a:pPr algn="ctr">
                        <a:spcBef>
                          <a:spcPts val="600"/>
                        </a:spcBef>
                        <a:spcAft>
                          <a:spcPts val="600"/>
                        </a:spcAft>
                      </a:pPr>
                      <a:r>
                        <a:rPr lang="ro-RO" sz="1000">
                          <a:effectLst/>
                          <a:latin typeface="Times New Roman"/>
                          <a:ea typeface="Times New Roman"/>
                        </a:rPr>
                        <a:t> </a:t>
                      </a:r>
                      <a:endParaRPr lang="en-US" sz="1200">
                        <a:effectLst/>
                        <a:latin typeface="Times New Roman"/>
                        <a:ea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ro-RO" sz="1000">
                          <a:effectLst/>
                          <a:latin typeface="Times New Roman"/>
                          <a:ea typeface="Times New Roman"/>
                        </a:rPr>
                        <a:t>2</a:t>
                      </a:r>
                      <a:endParaRPr lang="en-US" sz="1200">
                        <a:effectLst/>
                        <a:latin typeface="Times New Roman"/>
                        <a:ea typeface="Times New Roman"/>
                      </a:endParaRPr>
                    </a:p>
                    <a:p>
                      <a:pPr algn="ctr">
                        <a:spcBef>
                          <a:spcPts val="600"/>
                        </a:spcBef>
                        <a:spcAft>
                          <a:spcPts val="600"/>
                        </a:spcAft>
                      </a:pPr>
                      <a:r>
                        <a:rPr lang="ro-RO" sz="1000">
                          <a:effectLst/>
                          <a:latin typeface="Times New Roman"/>
                          <a:ea typeface="Times New Roman"/>
                        </a:rPr>
                        <a:t> </a:t>
                      </a:r>
                      <a:endParaRPr lang="en-US" sz="1200">
                        <a:effectLst/>
                        <a:latin typeface="Times New Roman"/>
                        <a:ea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ro-RO" sz="1000">
                          <a:effectLst/>
                          <a:latin typeface="Times New Roman"/>
                          <a:ea typeface="Times New Roman"/>
                        </a:rPr>
                        <a:t>5</a:t>
                      </a:r>
                      <a:endParaRPr lang="en-US" sz="1200">
                        <a:effectLst/>
                        <a:latin typeface="Times New Roman"/>
                        <a:ea typeface="Times New Roman"/>
                      </a:endParaRPr>
                    </a:p>
                    <a:p>
                      <a:pPr algn="ctr">
                        <a:spcBef>
                          <a:spcPts val="600"/>
                        </a:spcBef>
                        <a:spcAft>
                          <a:spcPts val="600"/>
                        </a:spcAft>
                      </a:pPr>
                      <a:r>
                        <a:rPr lang="ro-RO" sz="1000">
                          <a:effectLst/>
                          <a:latin typeface="Times New Roman"/>
                          <a:ea typeface="Times New Roman"/>
                        </a:rPr>
                        <a:t> </a:t>
                      </a:r>
                      <a:endParaRPr lang="en-US" sz="1200">
                        <a:effectLst/>
                        <a:latin typeface="Times New Roman"/>
                        <a:ea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ro-RO" sz="1000" dirty="0">
                          <a:effectLst/>
                          <a:latin typeface="Times New Roman"/>
                          <a:ea typeface="Times New Roman"/>
                        </a:rPr>
                        <a:t>10</a:t>
                      </a:r>
                      <a:endParaRPr lang="en-US" sz="1200" dirty="0">
                        <a:effectLst/>
                        <a:latin typeface="Times New Roman"/>
                        <a:ea typeface="Times New Roman"/>
                      </a:endParaRPr>
                    </a:p>
                    <a:p>
                      <a:pPr algn="ctr">
                        <a:spcBef>
                          <a:spcPts val="600"/>
                        </a:spcBef>
                        <a:spcAft>
                          <a:spcPts val="600"/>
                        </a:spcAft>
                      </a:pPr>
                      <a:r>
                        <a:rPr lang="ro-RO" sz="1000" dirty="0">
                          <a:effectLst/>
                          <a:latin typeface="Times New Roman"/>
                          <a:ea typeface="Times New Roman"/>
                        </a:rPr>
                        <a:t> </a:t>
                      </a:r>
                      <a:endParaRPr lang="en-US" sz="1200" dirty="0">
                        <a:effectLst/>
                        <a:latin typeface="Times New Roman"/>
                        <a:ea typeface="Times New Roman"/>
                      </a:endParaRPr>
                    </a:p>
                  </a:txBody>
                  <a:tcPr marL="25400" marR="254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r>
            </a:tbl>
          </a:graphicData>
        </a:graphic>
      </p:graphicFrame>
    </p:spTree>
    <p:extLst>
      <p:ext uri="{BB962C8B-B14F-4D97-AF65-F5344CB8AC3E}">
        <p14:creationId xmlns:p14="http://schemas.microsoft.com/office/powerpoint/2010/main" val="21319698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557858" y="1700808"/>
            <a:ext cx="7991475" cy="4608512"/>
          </a:xfrm>
        </p:spPr>
        <p:txBody>
          <a:bodyPr/>
          <a:lstStyle/>
          <a:p>
            <a:pPr marL="0" indent="0">
              <a:buNone/>
            </a:pPr>
            <a:r>
              <a:rPr lang="vi-VN" sz="1200" dirty="0" smtClean="0"/>
              <a:t>1</a:t>
            </a:r>
            <a:r>
              <a:rPr lang="vi-VN" sz="1200" dirty="0"/>
              <a:t>. Numele titularului activităţii şi adresa amplasamentului</a:t>
            </a:r>
          </a:p>
          <a:p>
            <a:pPr marL="0" indent="0">
              <a:buNone/>
            </a:pPr>
            <a:r>
              <a:rPr lang="vi-VN" sz="1200" dirty="0"/>
              <a:t>2. Informaţii pentru identificarea, după funcţia deţinută, a persoanei care furnizează informaţiile</a:t>
            </a:r>
          </a:p>
          <a:p>
            <a:pPr marL="0" indent="0">
              <a:buNone/>
            </a:pPr>
            <a:r>
              <a:rPr lang="vi-VN" sz="1200" dirty="0"/>
              <a:t>3. Confirmarea faptului că obiectivul intră sub incidenţa reglementărilor şi/sau a dispoziţiilor administrative de implementare a acestei hotărâri şi că notificarea prevăzută la art. 7 sau raportul de securitate prevăzut la art. 10 alin. (1) a fost înaintat autorităţii competente</a:t>
            </a:r>
          </a:p>
          <a:p>
            <a:pPr marL="0" indent="0">
              <a:buNone/>
            </a:pPr>
            <a:r>
              <a:rPr lang="vi-VN" sz="1200" dirty="0"/>
              <a:t>4. Explicarea în termeni simpli a activităţii sau a activităţilor desfăşurate în cadrul amplasamentului</a:t>
            </a:r>
          </a:p>
          <a:p>
            <a:pPr marL="0" indent="0">
              <a:buNone/>
            </a:pPr>
            <a:r>
              <a:rPr lang="vi-VN" sz="1200" dirty="0"/>
              <a:t>5. Denumirile comune sau, în cazul substanţelor periculoase cuprinse în partea a 2-a a anexei nr. 1, denumirile generice sau categoria generală de pericol a substanţelor şi a preparatelor implicate din obiectiv care ar putea conduce la producerea unui accident major, indicându-se principalele lor caracteristici periculoase</a:t>
            </a:r>
          </a:p>
          <a:p>
            <a:pPr marL="0" indent="0">
              <a:buNone/>
            </a:pPr>
            <a:r>
              <a:rPr lang="vi-VN" sz="1200" dirty="0"/>
              <a:t>6. Informaţii generale privind natura pericolelor de accidente majore, inclusiv efectele lor potenţiale asupra populaţiei şi mediului</a:t>
            </a:r>
          </a:p>
          <a:p>
            <a:pPr marL="0" indent="0">
              <a:buNone/>
            </a:pPr>
            <a:r>
              <a:rPr lang="vi-VN" sz="1200" dirty="0"/>
              <a:t>7. Informaţii corespunzătoare asupra modului în care populaţia afectată este avertizată şi informată în cazul producerii unui accident major</a:t>
            </a:r>
          </a:p>
          <a:p>
            <a:pPr marL="0" indent="0">
              <a:buNone/>
            </a:pPr>
            <a:r>
              <a:rPr lang="vi-VN" sz="1200" dirty="0"/>
              <a:t>8. Informaţii corespunzătoare asupra acţiunilor pe care trebuie să le întreprindă populaţia afectată şi asupra comportamentului pe care trebuie să îl adopte în cazul producerii unui accident major</a:t>
            </a:r>
          </a:p>
          <a:p>
            <a:pPr marL="0" indent="0">
              <a:buNone/>
            </a:pPr>
            <a:r>
              <a:rPr lang="vi-VN" sz="1200" dirty="0"/>
              <a:t>9. Confirmarea faptului că titularul activităţii are obligaţia de a întreprinde măsuri adecvate pe amplasament, în special menţinerea legăturii cu serviciile de urgenţă, pentru a acţiona în caz de accidente majore şi pentru a minimiza efectele acestora</a:t>
            </a:r>
          </a:p>
          <a:p>
            <a:pPr marL="0" indent="0">
              <a:buNone/>
            </a:pPr>
            <a:r>
              <a:rPr lang="vi-VN" sz="1200" dirty="0"/>
              <a:t>10. O referinţă la planul de urgenţă externă elaborat pentru a face faţă oricăror efecte ale accidentului în afara amplasamentului. Trebuie incluse şi sfaturi privind cooperarea şi respectarea instrucţiunilor şi solicitărilor din partea serviciilor de urgenţă pe timpul accidentului</a:t>
            </a:r>
          </a:p>
          <a:p>
            <a:pPr marL="0" indent="0">
              <a:buNone/>
            </a:pPr>
            <a:r>
              <a:rPr lang="vi-VN" sz="1200" dirty="0"/>
              <a:t>11. Detalii asupra sursei de unde pot fi obţinute informaţii suplimentare, sub rezerva cerinţelor de confidenţialitate stabilite potrivit legii</a:t>
            </a:r>
          </a:p>
          <a:p>
            <a:endParaRPr lang="en-US" sz="1100" dirty="0"/>
          </a:p>
        </p:txBody>
      </p:sp>
      <p:sp>
        <p:nvSpPr>
          <p:cNvPr id="3" name="Title 2"/>
          <p:cNvSpPr>
            <a:spLocks noGrp="1"/>
          </p:cNvSpPr>
          <p:nvPr>
            <p:ph type="title"/>
          </p:nvPr>
        </p:nvSpPr>
        <p:spPr/>
        <p:txBody>
          <a:bodyPr/>
          <a:lstStyle/>
          <a:p>
            <a:r>
              <a:rPr lang="vi-VN" sz="2000" dirty="0"/>
              <a:t>INFORMAŢII CARE TREBUIE COMUNICATE PUBLICULUI</a:t>
            </a:r>
            <a:br>
              <a:rPr lang="vi-VN" sz="2000" dirty="0"/>
            </a:br>
            <a:endParaRPr lang="en-US" sz="2000" dirty="0"/>
          </a:p>
        </p:txBody>
      </p:sp>
      <p:sp>
        <p:nvSpPr>
          <p:cNvPr id="4" name="Slide Number Placeholder 3"/>
          <p:cNvSpPr>
            <a:spLocks noGrp="1"/>
          </p:cNvSpPr>
          <p:nvPr>
            <p:ph type="sldNum" sz="quarter" idx="4"/>
          </p:nvPr>
        </p:nvSpPr>
        <p:spPr/>
        <p:txBody>
          <a:bodyPr/>
          <a:lstStyle/>
          <a:p>
            <a:pPr>
              <a:defRPr/>
            </a:pPr>
            <a:r>
              <a:rPr lang="en-GB" smtClean="0"/>
              <a:t> </a:t>
            </a:r>
            <a:fld id="{A8158DD3-3AB0-A847-8F72-FCC7221D7BC2}" type="slidenum">
              <a:rPr lang="en-GB" smtClean="0"/>
              <a:pPr>
                <a:defRPr/>
              </a:pPr>
              <a:t>24</a:t>
            </a:fld>
            <a:r>
              <a:rPr lang="en-GB" smtClean="0"/>
              <a:t> |</a:t>
            </a:r>
            <a:endParaRPr lang="en-GB" dirty="0"/>
          </a:p>
        </p:txBody>
      </p:sp>
      <p:sp>
        <p:nvSpPr>
          <p:cNvPr id="5" name="Footer Placeholder 4"/>
          <p:cNvSpPr>
            <a:spLocks noGrp="1"/>
          </p:cNvSpPr>
          <p:nvPr>
            <p:ph type="ftr" sz="quarter" idx="3"/>
          </p:nvPr>
        </p:nvSpPr>
        <p:spPr/>
        <p:txBody>
          <a:bodyPr/>
          <a:lstStyle/>
          <a:p>
            <a:pPr>
              <a:defRPr/>
            </a:pPr>
            <a:r>
              <a:rPr lang="en-GB" smtClean="0"/>
              <a:t>Borealis L.A.T</a:t>
            </a:r>
            <a:endParaRPr lang="en-GB" dirty="0"/>
          </a:p>
        </p:txBody>
      </p:sp>
    </p:spTree>
    <p:extLst>
      <p:ext uri="{BB962C8B-B14F-4D97-AF65-F5344CB8AC3E}">
        <p14:creationId xmlns:p14="http://schemas.microsoft.com/office/powerpoint/2010/main" val="23670757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u 2"/>
          <p:cNvSpPr>
            <a:spLocks noGrp="1"/>
          </p:cNvSpPr>
          <p:nvPr>
            <p:ph type="title"/>
          </p:nvPr>
        </p:nvSpPr>
        <p:spPr/>
        <p:txBody>
          <a:bodyPr/>
          <a:lstStyle/>
          <a:p>
            <a:r>
              <a:rPr lang="vi-VN" sz="2000" dirty="0"/>
              <a:t>INFORMAŢII </a:t>
            </a:r>
            <a:r>
              <a:rPr lang="vi-VN" sz="2000" dirty="0" smtClean="0"/>
              <a:t>COMUNICATE </a:t>
            </a:r>
            <a:r>
              <a:rPr lang="vi-VN" sz="2000" dirty="0"/>
              <a:t>PUBLICULUI</a:t>
            </a:r>
            <a:endParaRPr lang="en-US" dirty="0"/>
          </a:p>
        </p:txBody>
      </p:sp>
      <p:sp>
        <p:nvSpPr>
          <p:cNvPr id="4" name="Substituent număr diapozitiv 3"/>
          <p:cNvSpPr>
            <a:spLocks noGrp="1"/>
          </p:cNvSpPr>
          <p:nvPr>
            <p:ph type="sldNum" sz="quarter" idx="4"/>
          </p:nvPr>
        </p:nvSpPr>
        <p:spPr/>
        <p:txBody>
          <a:bodyPr/>
          <a:lstStyle/>
          <a:p>
            <a:pPr>
              <a:defRPr/>
            </a:pPr>
            <a:r>
              <a:rPr lang="en-GB" smtClean="0"/>
              <a:t> </a:t>
            </a:r>
            <a:fld id="{A8158DD3-3AB0-A847-8F72-FCC7221D7BC2}" type="slidenum">
              <a:rPr lang="en-GB" smtClean="0"/>
              <a:pPr>
                <a:defRPr/>
              </a:pPr>
              <a:t>25</a:t>
            </a:fld>
            <a:r>
              <a:rPr lang="en-GB" smtClean="0"/>
              <a:t> |</a:t>
            </a:r>
            <a:endParaRPr lang="en-GB" dirty="0"/>
          </a:p>
        </p:txBody>
      </p:sp>
      <p:sp>
        <p:nvSpPr>
          <p:cNvPr id="5" name="Substituent subsol 4"/>
          <p:cNvSpPr>
            <a:spLocks noGrp="1"/>
          </p:cNvSpPr>
          <p:nvPr>
            <p:ph type="ftr" sz="quarter" idx="3"/>
          </p:nvPr>
        </p:nvSpPr>
        <p:spPr/>
        <p:txBody>
          <a:bodyPr/>
          <a:lstStyle/>
          <a:p>
            <a:pPr>
              <a:defRPr/>
            </a:pPr>
            <a:r>
              <a:rPr lang="en-GB" smtClean="0"/>
              <a:t>Borealis L.A.T</a:t>
            </a:r>
            <a:endParaRPr lang="en-GB" dirty="0"/>
          </a:p>
        </p:txBody>
      </p:sp>
      <p:pic>
        <p:nvPicPr>
          <p:cNvPr id="4098"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99593" y="1921333"/>
            <a:ext cx="7963500" cy="39559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CasetăText 8"/>
          <p:cNvSpPr txBox="1"/>
          <p:nvPr/>
        </p:nvSpPr>
        <p:spPr>
          <a:xfrm>
            <a:off x="1259632" y="6021288"/>
            <a:ext cx="6768752" cy="276999"/>
          </a:xfrm>
          <a:prstGeom prst="rect">
            <a:avLst/>
          </a:prstGeom>
          <a:noFill/>
        </p:spPr>
        <p:txBody>
          <a:bodyPr wrap="square" lIns="0" tIns="0" rIns="0" bIns="0" rtlCol="0">
            <a:spAutoFit/>
          </a:bodyPr>
          <a:lstStyle/>
          <a:p>
            <a:pPr>
              <a:spcAft>
                <a:spcPts val="400"/>
              </a:spcAft>
            </a:pPr>
            <a:r>
              <a:rPr lang="en-US" spc="-10" dirty="0">
                <a:hlinkClick r:id="rId3"/>
              </a:rPr>
              <a:t>https://</a:t>
            </a:r>
            <a:r>
              <a:rPr lang="en-US" spc="-10" dirty="0" smtClean="0">
                <a:hlinkClick r:id="rId3"/>
              </a:rPr>
              <a:t>www.borealis-lat.com/ro/ro/companie/informare-publica.html</a:t>
            </a:r>
            <a:r>
              <a:rPr lang="en-US" spc="-10" dirty="0" smtClean="0"/>
              <a:t> </a:t>
            </a:r>
          </a:p>
        </p:txBody>
      </p:sp>
    </p:spTree>
    <p:extLst>
      <p:ext uri="{BB962C8B-B14F-4D97-AF65-F5344CB8AC3E}">
        <p14:creationId xmlns:p14="http://schemas.microsoft.com/office/powerpoint/2010/main" val="39588887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0" dirty="0"/>
              <a:t>SECŢIUNEA a 5-a </a:t>
            </a:r>
            <a:br>
              <a:rPr lang="en-US" b="0" dirty="0"/>
            </a:br>
            <a:r>
              <a:rPr lang="en-US" dirty="0" err="1"/>
              <a:t>Politica</a:t>
            </a:r>
            <a:r>
              <a:rPr lang="en-US" dirty="0"/>
              <a:t> de </a:t>
            </a:r>
            <a:r>
              <a:rPr lang="en-US" dirty="0" err="1"/>
              <a:t>prevenire</a:t>
            </a:r>
            <a:r>
              <a:rPr lang="en-US" dirty="0"/>
              <a:t> a </a:t>
            </a:r>
            <a:r>
              <a:rPr lang="en-US" dirty="0" err="1"/>
              <a:t>accidentelor</a:t>
            </a:r>
            <a:r>
              <a:rPr lang="en-US" dirty="0"/>
              <a:t> </a:t>
            </a:r>
            <a:r>
              <a:rPr lang="en-US" dirty="0" err="1"/>
              <a:t>majore</a:t>
            </a:r>
            <a:r>
              <a:rPr lang="en-US" dirty="0"/>
              <a:t> </a:t>
            </a:r>
          </a:p>
        </p:txBody>
      </p:sp>
      <p:sp>
        <p:nvSpPr>
          <p:cNvPr id="4" name="Slide Number Placeholder 3"/>
          <p:cNvSpPr>
            <a:spLocks noGrp="1"/>
          </p:cNvSpPr>
          <p:nvPr>
            <p:ph type="sldNum" sz="quarter" idx="4"/>
          </p:nvPr>
        </p:nvSpPr>
        <p:spPr/>
        <p:txBody>
          <a:bodyPr/>
          <a:lstStyle/>
          <a:p>
            <a:pPr>
              <a:defRPr/>
            </a:pPr>
            <a:r>
              <a:rPr lang="en-GB" smtClean="0"/>
              <a:t> </a:t>
            </a:r>
            <a:fld id="{A8158DD3-3AB0-A847-8F72-FCC7221D7BC2}" type="slidenum">
              <a:rPr lang="en-GB" smtClean="0"/>
              <a:pPr>
                <a:defRPr/>
              </a:pPr>
              <a:t>26</a:t>
            </a:fld>
            <a:r>
              <a:rPr lang="en-GB" smtClean="0"/>
              <a:t> |</a:t>
            </a:r>
            <a:endParaRPr lang="en-GB" dirty="0"/>
          </a:p>
        </p:txBody>
      </p:sp>
      <p:sp>
        <p:nvSpPr>
          <p:cNvPr id="5" name="Footer Placeholder 4"/>
          <p:cNvSpPr>
            <a:spLocks noGrp="1"/>
          </p:cNvSpPr>
          <p:nvPr>
            <p:ph type="ftr" sz="quarter" idx="3"/>
          </p:nvPr>
        </p:nvSpPr>
        <p:spPr/>
        <p:txBody>
          <a:bodyPr/>
          <a:lstStyle/>
          <a:p>
            <a:pPr>
              <a:defRPr/>
            </a:pPr>
            <a:r>
              <a:rPr lang="en-GB" smtClean="0"/>
              <a:t>Borealis L.A.T</a:t>
            </a:r>
            <a:endParaRPr lang="en-GB"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1052736"/>
            <a:ext cx="7921625" cy="5256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578261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endParaRPr lang="en-US" dirty="0"/>
          </a:p>
        </p:txBody>
      </p:sp>
      <p:sp>
        <p:nvSpPr>
          <p:cNvPr id="3" name="Title 2"/>
          <p:cNvSpPr>
            <a:spLocks noGrp="1"/>
          </p:cNvSpPr>
          <p:nvPr>
            <p:ph type="title"/>
          </p:nvPr>
        </p:nvSpPr>
        <p:spPr/>
        <p:txBody>
          <a:bodyPr/>
          <a:lstStyle/>
          <a:p>
            <a:r>
              <a:rPr lang="en-US" dirty="0"/>
              <a:t>SECŢIUNEA a 7-a</a:t>
            </a:r>
            <a:br>
              <a:rPr lang="en-US" dirty="0"/>
            </a:br>
            <a:r>
              <a:rPr lang="en-US" dirty="0" err="1"/>
              <a:t>Raportul</a:t>
            </a:r>
            <a:r>
              <a:rPr lang="en-US" dirty="0"/>
              <a:t> de </a:t>
            </a:r>
            <a:r>
              <a:rPr lang="en-US" dirty="0" err="1"/>
              <a:t>securitate</a:t>
            </a:r>
            <a:endParaRPr lang="en-US" dirty="0"/>
          </a:p>
        </p:txBody>
      </p:sp>
      <p:sp>
        <p:nvSpPr>
          <p:cNvPr id="4" name="Slide Number Placeholder 3"/>
          <p:cNvSpPr>
            <a:spLocks noGrp="1"/>
          </p:cNvSpPr>
          <p:nvPr>
            <p:ph type="sldNum" sz="quarter" idx="4"/>
          </p:nvPr>
        </p:nvSpPr>
        <p:spPr/>
        <p:txBody>
          <a:bodyPr/>
          <a:lstStyle/>
          <a:p>
            <a:pPr>
              <a:defRPr/>
            </a:pPr>
            <a:r>
              <a:rPr lang="en-GB" smtClean="0"/>
              <a:t> </a:t>
            </a:r>
            <a:fld id="{A8158DD3-3AB0-A847-8F72-FCC7221D7BC2}" type="slidenum">
              <a:rPr lang="en-GB" smtClean="0"/>
              <a:pPr>
                <a:defRPr/>
              </a:pPr>
              <a:t>27</a:t>
            </a:fld>
            <a:r>
              <a:rPr lang="en-GB" smtClean="0"/>
              <a:t> |</a:t>
            </a:r>
            <a:endParaRPr lang="en-GB" dirty="0"/>
          </a:p>
        </p:txBody>
      </p:sp>
      <p:sp>
        <p:nvSpPr>
          <p:cNvPr id="5" name="Footer Placeholder 4"/>
          <p:cNvSpPr>
            <a:spLocks noGrp="1"/>
          </p:cNvSpPr>
          <p:nvPr>
            <p:ph type="ftr" sz="quarter" idx="3"/>
          </p:nvPr>
        </p:nvSpPr>
        <p:spPr/>
        <p:txBody>
          <a:bodyPr/>
          <a:lstStyle/>
          <a:p>
            <a:pPr>
              <a:defRPr/>
            </a:pPr>
            <a:r>
              <a:rPr lang="en-GB" smtClean="0"/>
              <a:t>Borealis L.A.T</a:t>
            </a:r>
            <a:endParaRPr lang="en-GB" dirty="0"/>
          </a:p>
        </p:txBody>
      </p:sp>
      <p:pic>
        <p:nvPicPr>
          <p:cNvPr id="7170"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55576" y="2168860"/>
            <a:ext cx="7488832" cy="42124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0166115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a:defRPr/>
            </a:pPr>
            <a:r>
              <a:rPr lang="en-GB" smtClean="0"/>
              <a:t> </a:t>
            </a:r>
            <a:fld id="{A8158DD3-3AB0-A847-8F72-FCC7221D7BC2}" type="slidenum">
              <a:rPr lang="en-GB" smtClean="0"/>
              <a:pPr>
                <a:defRPr/>
              </a:pPr>
              <a:t>28</a:t>
            </a:fld>
            <a:r>
              <a:rPr lang="en-GB" smtClean="0"/>
              <a:t> |</a:t>
            </a:r>
            <a:endParaRPr lang="en-GB" dirty="0"/>
          </a:p>
        </p:txBody>
      </p:sp>
      <p:sp>
        <p:nvSpPr>
          <p:cNvPr id="5" name="Footer Placeholder 4"/>
          <p:cNvSpPr>
            <a:spLocks noGrp="1"/>
          </p:cNvSpPr>
          <p:nvPr>
            <p:ph type="ftr" sz="quarter" idx="3"/>
          </p:nvPr>
        </p:nvSpPr>
        <p:spPr/>
        <p:txBody>
          <a:bodyPr/>
          <a:lstStyle/>
          <a:p>
            <a:pPr>
              <a:defRPr/>
            </a:pPr>
            <a:r>
              <a:rPr lang="en-GB" smtClean="0"/>
              <a:t>Borealis L.A.T</a:t>
            </a:r>
            <a:endParaRPr lang="en-GB" dirty="0"/>
          </a:p>
        </p:txBody>
      </p:sp>
      <p:pic>
        <p:nvPicPr>
          <p:cNvPr id="8194"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25463" y="1342086"/>
            <a:ext cx="8006977" cy="485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1238312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a:defRPr/>
            </a:pPr>
            <a:r>
              <a:rPr lang="en-GB" smtClean="0"/>
              <a:t> </a:t>
            </a:r>
            <a:fld id="{A8158DD3-3AB0-A847-8F72-FCC7221D7BC2}" type="slidenum">
              <a:rPr lang="en-GB" smtClean="0"/>
              <a:pPr>
                <a:defRPr/>
              </a:pPr>
              <a:t>29</a:t>
            </a:fld>
            <a:r>
              <a:rPr lang="en-GB" smtClean="0"/>
              <a:t> |</a:t>
            </a:r>
            <a:endParaRPr lang="en-GB" dirty="0"/>
          </a:p>
        </p:txBody>
      </p:sp>
      <p:sp>
        <p:nvSpPr>
          <p:cNvPr id="5" name="Footer Placeholder 4"/>
          <p:cNvSpPr>
            <a:spLocks noGrp="1"/>
          </p:cNvSpPr>
          <p:nvPr>
            <p:ph type="ftr" sz="quarter" idx="3"/>
          </p:nvPr>
        </p:nvSpPr>
        <p:spPr/>
        <p:txBody>
          <a:bodyPr/>
          <a:lstStyle/>
          <a:p>
            <a:pPr>
              <a:defRPr/>
            </a:pPr>
            <a:r>
              <a:rPr lang="en-GB" smtClean="0"/>
              <a:t>Borealis L.A.T</a:t>
            </a:r>
            <a:endParaRPr lang="en-GB"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1547813"/>
            <a:ext cx="4701629" cy="49540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115616" y="1124744"/>
            <a:ext cx="4248472" cy="288032"/>
          </a:xfrm>
          <a:prstGeom prst="rect">
            <a:avLst/>
          </a:prstGeom>
          <a:noFill/>
        </p:spPr>
        <p:txBody>
          <a:bodyPr wrap="square" lIns="0" tIns="0" rIns="0" bIns="0" rtlCol="0">
            <a:spAutoFit/>
          </a:bodyPr>
          <a:lstStyle/>
          <a:p>
            <a:pPr>
              <a:spcAft>
                <a:spcPts val="400"/>
              </a:spcAft>
            </a:pPr>
            <a:r>
              <a:rPr lang="en-US" spc="-10" dirty="0" err="1"/>
              <a:t>Efectul</a:t>
            </a:r>
            <a:r>
              <a:rPr lang="en-US" spc="-10" dirty="0"/>
              <a:t> </a:t>
            </a:r>
            <a:r>
              <a:rPr lang="en-US" spc="-10" dirty="0" err="1"/>
              <a:t>exploziei</a:t>
            </a:r>
            <a:r>
              <a:rPr lang="en-US" spc="-10" dirty="0"/>
              <a:t> la 4000to AN  </a:t>
            </a:r>
            <a:endParaRPr lang="en-US" spc="-10" dirty="0" smtClean="0"/>
          </a:p>
        </p:txBody>
      </p:sp>
    </p:spTree>
    <p:extLst>
      <p:ext uri="{BB962C8B-B14F-4D97-AF65-F5344CB8AC3E}">
        <p14:creationId xmlns:p14="http://schemas.microsoft.com/office/powerpoint/2010/main" val="18109340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9"/>
          <p:cNvSpPr/>
          <p:nvPr/>
        </p:nvSpPr>
        <p:spPr>
          <a:xfrm>
            <a:off x="3521455" y="1557344"/>
            <a:ext cx="5292000" cy="4968000"/>
          </a:xfrm>
          <a:prstGeom prst="rect">
            <a:avLst/>
          </a:prstGeom>
          <a:solidFill>
            <a:srgbClr val="91DB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 name="Titel 1"/>
          <p:cNvSpPr>
            <a:spLocks noGrp="1"/>
          </p:cNvSpPr>
          <p:nvPr>
            <p:ph type="title"/>
          </p:nvPr>
        </p:nvSpPr>
        <p:spPr/>
        <p:txBody>
          <a:bodyPr/>
          <a:lstStyle/>
          <a:p>
            <a:r>
              <a:rPr lang="en-GB" dirty="0"/>
              <a:t>… </a:t>
            </a:r>
            <a:r>
              <a:rPr lang="ro-RO" dirty="0" smtClean="0"/>
              <a:t>şi ne permite să prezentăm idei inovatoare în întreaga lume</a:t>
            </a:r>
            <a:endParaRPr lang="de-DE" dirty="0"/>
          </a:p>
        </p:txBody>
      </p:sp>
      <p:sp>
        <p:nvSpPr>
          <p:cNvPr id="4" name="Foliennummernplatzhalter 3"/>
          <p:cNvSpPr>
            <a:spLocks noGrp="1"/>
          </p:cNvSpPr>
          <p:nvPr>
            <p:ph type="sldNum" sz="quarter" idx="4"/>
          </p:nvPr>
        </p:nvSpPr>
        <p:spPr/>
        <p:txBody>
          <a:bodyPr/>
          <a:lstStyle/>
          <a:p>
            <a:r>
              <a:rPr lang="en-GB" noProof="0" smtClean="0"/>
              <a:t> </a:t>
            </a:r>
            <a:fld id="{10277524-4FDD-4AE1-9B6C-2A85D1450FC3}" type="slidenum">
              <a:rPr lang="en-GB" noProof="0" smtClean="0"/>
              <a:pPr/>
              <a:t>3</a:t>
            </a:fld>
            <a:r>
              <a:rPr lang="en-GB" noProof="0" smtClean="0"/>
              <a:t> |</a:t>
            </a:r>
            <a:endParaRPr lang="en-GB" noProof="0"/>
          </a:p>
        </p:txBody>
      </p:sp>
      <p:sp>
        <p:nvSpPr>
          <p:cNvPr id="3" name="Fußzeilenplatzhalter 2"/>
          <p:cNvSpPr>
            <a:spLocks noGrp="1"/>
          </p:cNvSpPr>
          <p:nvPr>
            <p:ph type="ftr" sz="quarter" idx="3"/>
          </p:nvPr>
        </p:nvSpPr>
        <p:spPr/>
        <p:txBody>
          <a:bodyPr/>
          <a:lstStyle/>
          <a:p>
            <a:r>
              <a:rPr lang="ro-RO" noProof="0" smtClean="0"/>
              <a:t>Borealis L.A.T</a:t>
            </a:r>
            <a:endParaRPr lang="en-GB" noProof="0" dirty="0"/>
          </a:p>
        </p:txBody>
      </p:sp>
      <p:sp>
        <p:nvSpPr>
          <p:cNvPr id="23" name="Inhaltsplatzhalter 2"/>
          <p:cNvSpPr txBox="1">
            <a:spLocks/>
          </p:cNvSpPr>
          <p:nvPr/>
        </p:nvSpPr>
        <p:spPr>
          <a:xfrm>
            <a:off x="568301" y="2203314"/>
            <a:ext cx="2807581" cy="4322030"/>
          </a:xfrm>
          <a:prstGeom prst="rect">
            <a:avLst/>
          </a:prstGeom>
        </p:spPr>
        <p:txBody>
          <a:bodyPr/>
          <a:lstStyle>
            <a:lvl1pPr marL="252000" indent="-252000" algn="l" defTabSz="914400" rtl="0" eaLnBrk="1" latinLnBrk="0" hangingPunct="1">
              <a:lnSpc>
                <a:spcPct val="100000"/>
              </a:lnSpc>
              <a:spcBef>
                <a:spcPts val="0"/>
              </a:spcBef>
              <a:spcAft>
                <a:spcPts val="400"/>
              </a:spcAft>
              <a:buFont typeface="Symbol" pitchFamily="18" charset="2"/>
              <a:buChar char="-"/>
              <a:defRPr sz="1800" kern="1200">
                <a:solidFill>
                  <a:schemeClr val="tx1"/>
                </a:solidFill>
                <a:latin typeface="+mn-lt"/>
                <a:ea typeface="+mn-ea"/>
                <a:cs typeface="+mn-cs"/>
              </a:defRPr>
            </a:lvl1pPr>
            <a:lvl2pPr marL="504000" indent="-252000" algn="l" defTabSz="914400" rtl="0" eaLnBrk="1" latinLnBrk="0" hangingPunct="1">
              <a:lnSpc>
                <a:spcPct val="100000"/>
              </a:lnSpc>
              <a:spcBef>
                <a:spcPts val="0"/>
              </a:spcBef>
              <a:spcAft>
                <a:spcPts val="400"/>
              </a:spcAft>
              <a:buFont typeface="Symbol" pitchFamily="18" charset="2"/>
              <a:buChar char="-"/>
              <a:defRPr sz="1800" kern="1200">
                <a:solidFill>
                  <a:schemeClr val="tx1"/>
                </a:solidFill>
                <a:latin typeface="+mn-lt"/>
                <a:ea typeface="+mn-ea"/>
                <a:cs typeface="+mn-cs"/>
              </a:defRPr>
            </a:lvl2pPr>
            <a:lvl3pPr marL="756000" indent="-252000" algn="l" defTabSz="914400" rtl="0" eaLnBrk="1" latinLnBrk="0" hangingPunct="1">
              <a:lnSpc>
                <a:spcPct val="100000"/>
              </a:lnSpc>
              <a:spcBef>
                <a:spcPts val="0"/>
              </a:spcBef>
              <a:spcAft>
                <a:spcPts val="400"/>
              </a:spcAft>
              <a:buFont typeface="Symbol" pitchFamily="18" charset="2"/>
              <a:buChar char="-"/>
              <a:defRPr sz="1800" kern="1200">
                <a:solidFill>
                  <a:schemeClr val="tx1"/>
                </a:solidFill>
                <a:latin typeface="+mn-lt"/>
                <a:ea typeface="+mn-ea"/>
                <a:cs typeface="+mn-cs"/>
              </a:defRPr>
            </a:lvl3pPr>
            <a:lvl4pPr marL="1008000" indent="-252000" algn="l" defTabSz="914400" rtl="0" eaLnBrk="1" latinLnBrk="0" hangingPunct="1">
              <a:lnSpc>
                <a:spcPct val="100000"/>
              </a:lnSpc>
              <a:spcBef>
                <a:spcPts val="0"/>
              </a:spcBef>
              <a:spcAft>
                <a:spcPts val="400"/>
              </a:spcAft>
              <a:buFont typeface="Symbol" pitchFamily="18" charset="2"/>
              <a:buChar char="-"/>
              <a:defRPr sz="1800" kern="1200">
                <a:solidFill>
                  <a:schemeClr val="tx1"/>
                </a:solidFill>
                <a:latin typeface="+mn-lt"/>
                <a:ea typeface="+mn-ea"/>
                <a:cs typeface="+mn-cs"/>
              </a:defRPr>
            </a:lvl4pPr>
            <a:lvl5pPr marL="1260000" indent="-252000" algn="l" defTabSz="914400" rtl="0" eaLnBrk="1" latinLnBrk="0" hangingPunct="1">
              <a:lnSpc>
                <a:spcPct val="100000"/>
              </a:lnSpc>
              <a:spcBef>
                <a:spcPts val="0"/>
              </a:spcBef>
              <a:spcAft>
                <a:spcPts val="400"/>
              </a:spcAft>
              <a:buFont typeface="Symbol"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Aft>
                <a:spcPts val="600"/>
              </a:spcAft>
              <a:buNone/>
            </a:pPr>
            <a:r>
              <a:rPr lang="ro-RO" sz="950" b="1" dirty="0" smtClean="0">
                <a:solidFill>
                  <a:schemeClr val="accent2">
                    <a:lumMod val="50000"/>
                    <a:lumOff val="50000"/>
                  </a:schemeClr>
                </a:solidFill>
                <a:cs typeface="Arial"/>
              </a:rPr>
              <a:t>Loca</a:t>
            </a:r>
            <a:r>
              <a:rPr lang="ro-RO" sz="1000" b="1" dirty="0" smtClean="0">
                <a:solidFill>
                  <a:schemeClr val="accent2">
                    <a:lumMod val="50000"/>
                    <a:lumOff val="50000"/>
                  </a:schemeClr>
                </a:solidFill>
                <a:cs typeface="Arial"/>
              </a:rPr>
              <a:t>ţ</a:t>
            </a:r>
            <a:r>
              <a:rPr lang="ro-RO" sz="950" b="1" dirty="0" smtClean="0">
                <a:solidFill>
                  <a:schemeClr val="accent2">
                    <a:lumMod val="50000"/>
                    <a:lumOff val="50000"/>
                  </a:schemeClr>
                </a:solidFill>
                <a:cs typeface="Arial"/>
              </a:rPr>
              <a:t>iile Grupului B</a:t>
            </a:r>
            <a:r>
              <a:rPr lang="en-GB" sz="950" b="1" dirty="0" err="1" smtClean="0">
                <a:solidFill>
                  <a:schemeClr val="accent2">
                    <a:lumMod val="50000"/>
                    <a:lumOff val="50000"/>
                  </a:schemeClr>
                </a:solidFill>
                <a:cs typeface="Arial"/>
              </a:rPr>
              <a:t>orealis</a:t>
            </a:r>
            <a:endParaRPr lang="en-GB" sz="950" b="1" dirty="0">
              <a:solidFill>
                <a:schemeClr val="accent2">
                  <a:lumMod val="50000"/>
                  <a:lumOff val="50000"/>
                </a:schemeClr>
              </a:solidFill>
              <a:cs typeface="Arial"/>
            </a:endParaRPr>
          </a:p>
          <a:p>
            <a:pPr marL="0" indent="0">
              <a:spcAft>
                <a:spcPts val="600"/>
              </a:spcAft>
              <a:buNone/>
            </a:pPr>
            <a:r>
              <a:rPr lang="ro-RO" sz="950" b="1" dirty="0" smtClean="0">
                <a:solidFill>
                  <a:srgbClr val="000000"/>
                </a:solidFill>
                <a:cs typeface="Arial"/>
              </a:rPr>
              <a:t>Centre de Servicii pentru Clienţii </a:t>
            </a:r>
            <a:r>
              <a:rPr lang="en-GB" sz="950" b="1" dirty="0" smtClean="0">
                <a:solidFill>
                  <a:srgbClr val="000000"/>
                </a:solidFill>
                <a:cs typeface="Arial"/>
              </a:rPr>
              <a:t>/ </a:t>
            </a:r>
            <a:r>
              <a:rPr lang="ro-RO" sz="950" b="1" dirty="0" smtClean="0">
                <a:solidFill>
                  <a:srgbClr val="000000"/>
                </a:solidFill>
                <a:cs typeface="Arial"/>
              </a:rPr>
              <a:t>Reprezentanţe</a:t>
            </a:r>
            <a:r>
              <a:rPr lang="en-GB" sz="950" b="1" dirty="0" smtClean="0">
                <a:solidFill>
                  <a:srgbClr val="000000"/>
                </a:solidFill>
                <a:cs typeface="Arial"/>
              </a:rPr>
              <a:t>: </a:t>
            </a:r>
            <a:r>
              <a:rPr lang="en-GB" sz="950" dirty="0" smtClean="0">
                <a:solidFill>
                  <a:srgbClr val="000000"/>
                </a:solidFill>
                <a:cs typeface="Arial"/>
              </a:rPr>
              <a:t>Abu Dhabi (</a:t>
            </a:r>
            <a:r>
              <a:rPr lang="ro-RO" sz="950" dirty="0" smtClean="0">
                <a:solidFill>
                  <a:srgbClr val="000000"/>
                </a:solidFill>
                <a:cs typeface="Arial"/>
              </a:rPr>
              <a:t>EAU</a:t>
            </a:r>
            <a:r>
              <a:rPr lang="en-GB" sz="950" dirty="0" smtClean="0">
                <a:solidFill>
                  <a:srgbClr val="000000"/>
                </a:solidFill>
                <a:cs typeface="Arial"/>
              </a:rPr>
              <a:t>), Austria, Brazil</a:t>
            </a:r>
            <a:r>
              <a:rPr lang="ro-RO" sz="950" dirty="0" smtClean="0">
                <a:solidFill>
                  <a:srgbClr val="000000"/>
                </a:solidFill>
                <a:cs typeface="Arial"/>
              </a:rPr>
              <a:t>ia</a:t>
            </a:r>
            <a:r>
              <a:rPr lang="en-GB" sz="950" dirty="0" smtClean="0">
                <a:solidFill>
                  <a:srgbClr val="000000"/>
                </a:solidFill>
                <a:cs typeface="Arial"/>
              </a:rPr>
              <a:t>, </a:t>
            </a:r>
            <a:r>
              <a:rPr lang="en-GB" sz="950" dirty="0" err="1" smtClean="0">
                <a:solidFill>
                  <a:srgbClr val="000000"/>
                </a:solidFill>
                <a:cs typeface="Arial"/>
              </a:rPr>
              <a:t>Belgi</a:t>
            </a:r>
            <a:r>
              <a:rPr lang="ro-RO" sz="950" dirty="0" smtClean="0">
                <a:solidFill>
                  <a:srgbClr val="000000"/>
                </a:solidFill>
                <a:cs typeface="Arial"/>
              </a:rPr>
              <a:t>a</a:t>
            </a:r>
            <a:r>
              <a:rPr lang="en-GB" sz="950" dirty="0" smtClean="0">
                <a:solidFill>
                  <a:srgbClr val="000000"/>
                </a:solidFill>
                <a:cs typeface="Arial"/>
              </a:rPr>
              <a:t>, Finland</a:t>
            </a:r>
            <a:r>
              <a:rPr lang="ro-RO" sz="950" dirty="0" smtClean="0">
                <a:solidFill>
                  <a:srgbClr val="000000"/>
                </a:solidFill>
                <a:cs typeface="Arial"/>
              </a:rPr>
              <a:t>a</a:t>
            </a:r>
            <a:r>
              <a:rPr lang="en-GB" sz="950" dirty="0" smtClean="0">
                <a:solidFill>
                  <a:srgbClr val="000000"/>
                </a:solidFill>
                <a:cs typeface="Arial"/>
              </a:rPr>
              <a:t>, Rom</a:t>
            </a:r>
            <a:r>
              <a:rPr lang="ro-RO" sz="950" dirty="0" smtClean="0">
                <a:solidFill>
                  <a:srgbClr val="000000"/>
                </a:solidFill>
                <a:cs typeface="Arial"/>
              </a:rPr>
              <a:t>â</a:t>
            </a:r>
            <a:r>
              <a:rPr lang="en-GB" sz="950" dirty="0" err="1" smtClean="0">
                <a:solidFill>
                  <a:srgbClr val="000000"/>
                </a:solidFill>
                <a:cs typeface="Arial"/>
              </a:rPr>
              <a:t>nia</a:t>
            </a:r>
            <a:r>
              <a:rPr lang="en-GB" sz="950" dirty="0" smtClean="0">
                <a:solidFill>
                  <a:srgbClr val="000000"/>
                </a:solidFill>
                <a:cs typeface="Arial"/>
              </a:rPr>
              <a:t>, </a:t>
            </a:r>
            <a:r>
              <a:rPr lang="en-GB" sz="950" dirty="0" err="1" smtClean="0">
                <a:solidFill>
                  <a:srgbClr val="000000"/>
                </a:solidFill>
                <a:cs typeface="Arial"/>
              </a:rPr>
              <a:t>Rusia</a:t>
            </a:r>
            <a:r>
              <a:rPr lang="en-GB" sz="950" dirty="0" smtClean="0">
                <a:solidFill>
                  <a:srgbClr val="000000"/>
                </a:solidFill>
                <a:cs typeface="Arial"/>
              </a:rPr>
              <a:t>, </a:t>
            </a:r>
            <a:r>
              <a:rPr lang="en-GB" sz="950" dirty="0" err="1" smtClean="0">
                <a:solidFill>
                  <a:srgbClr val="000000"/>
                </a:solidFill>
                <a:cs typeface="Arial"/>
              </a:rPr>
              <a:t>Tur</a:t>
            </a:r>
            <a:r>
              <a:rPr lang="ro-RO" sz="950" dirty="0" err="1" smtClean="0">
                <a:solidFill>
                  <a:srgbClr val="000000"/>
                </a:solidFill>
                <a:cs typeface="Arial"/>
              </a:rPr>
              <a:t>cia</a:t>
            </a:r>
            <a:r>
              <a:rPr lang="en-GB" sz="950" dirty="0" smtClean="0">
                <a:solidFill>
                  <a:srgbClr val="000000"/>
                </a:solidFill>
                <a:cs typeface="Arial"/>
              </a:rPr>
              <a:t>, </a:t>
            </a:r>
            <a:r>
              <a:rPr lang="ro-RO" sz="950" dirty="0" smtClean="0">
                <a:solidFill>
                  <a:srgbClr val="000000"/>
                </a:solidFill>
                <a:cs typeface="Arial"/>
              </a:rPr>
              <a:t>Statele Unite ale Americii</a:t>
            </a:r>
            <a:r>
              <a:rPr lang="en-GB" sz="950" dirty="0" smtClean="0">
                <a:solidFill>
                  <a:srgbClr val="000000"/>
                </a:solidFill>
                <a:cs typeface="Arial"/>
              </a:rPr>
              <a:t/>
            </a:r>
            <a:br>
              <a:rPr lang="en-GB" sz="950" dirty="0" smtClean="0">
                <a:solidFill>
                  <a:srgbClr val="000000"/>
                </a:solidFill>
                <a:cs typeface="Arial"/>
              </a:rPr>
            </a:br>
            <a:r>
              <a:rPr lang="ro-RO" sz="950" b="1" dirty="0" smtClean="0">
                <a:solidFill>
                  <a:srgbClr val="000000"/>
                </a:solidFill>
                <a:cs typeface="Arial"/>
              </a:rPr>
              <a:t>Fabricile de producţie</a:t>
            </a:r>
            <a:r>
              <a:rPr lang="en-GB" sz="950" b="1" dirty="0" smtClean="0">
                <a:solidFill>
                  <a:srgbClr val="000000"/>
                </a:solidFill>
                <a:cs typeface="Arial"/>
              </a:rPr>
              <a:t>: </a:t>
            </a:r>
            <a:r>
              <a:rPr lang="en-GB" sz="950" dirty="0" smtClean="0">
                <a:solidFill>
                  <a:srgbClr val="000000"/>
                </a:solidFill>
                <a:cs typeface="Arial"/>
              </a:rPr>
              <a:t>Austria, </a:t>
            </a:r>
            <a:r>
              <a:rPr lang="en-GB" sz="950" dirty="0" err="1" smtClean="0">
                <a:solidFill>
                  <a:srgbClr val="000000"/>
                </a:solidFill>
                <a:cs typeface="Arial"/>
              </a:rPr>
              <a:t>Belgi</a:t>
            </a:r>
            <a:r>
              <a:rPr lang="ro-RO" sz="950" dirty="0" smtClean="0">
                <a:solidFill>
                  <a:srgbClr val="000000"/>
                </a:solidFill>
                <a:cs typeface="Arial"/>
              </a:rPr>
              <a:t>a</a:t>
            </a:r>
            <a:r>
              <a:rPr lang="en-GB" sz="950" dirty="0" smtClean="0">
                <a:solidFill>
                  <a:srgbClr val="000000"/>
                </a:solidFill>
                <a:cs typeface="Arial"/>
              </a:rPr>
              <a:t>, Brazil</a:t>
            </a:r>
            <a:r>
              <a:rPr lang="ro-RO" sz="950" dirty="0" smtClean="0">
                <a:solidFill>
                  <a:srgbClr val="000000"/>
                </a:solidFill>
                <a:cs typeface="Arial"/>
              </a:rPr>
              <a:t>ia</a:t>
            </a:r>
            <a:r>
              <a:rPr lang="en-GB" sz="950" dirty="0" smtClean="0">
                <a:solidFill>
                  <a:srgbClr val="000000"/>
                </a:solidFill>
                <a:cs typeface="Arial"/>
              </a:rPr>
              <a:t>, Fran</a:t>
            </a:r>
            <a:r>
              <a:rPr lang="ro-RO" sz="950" dirty="0" smtClean="0">
                <a:solidFill>
                  <a:srgbClr val="000000"/>
                </a:solidFill>
                <a:cs typeface="Arial"/>
              </a:rPr>
              <a:t>ţa</a:t>
            </a:r>
            <a:r>
              <a:rPr lang="en-GB" sz="950" dirty="0" smtClean="0">
                <a:solidFill>
                  <a:srgbClr val="000000"/>
                </a:solidFill>
                <a:cs typeface="Arial"/>
              </a:rPr>
              <a:t>, Finland</a:t>
            </a:r>
            <a:r>
              <a:rPr lang="ro-RO" sz="950" dirty="0" smtClean="0">
                <a:solidFill>
                  <a:srgbClr val="000000"/>
                </a:solidFill>
                <a:cs typeface="Arial"/>
              </a:rPr>
              <a:t>a</a:t>
            </a:r>
            <a:r>
              <a:rPr lang="en-GB" sz="950" dirty="0" smtClean="0">
                <a:solidFill>
                  <a:srgbClr val="000000"/>
                </a:solidFill>
                <a:cs typeface="Arial"/>
              </a:rPr>
              <a:t>, German</a:t>
            </a:r>
            <a:r>
              <a:rPr lang="ro-RO" sz="950" dirty="0" smtClean="0">
                <a:solidFill>
                  <a:srgbClr val="000000"/>
                </a:solidFill>
                <a:cs typeface="Arial"/>
              </a:rPr>
              <a:t>ia</a:t>
            </a:r>
            <a:r>
              <a:rPr lang="en-GB" sz="950" dirty="0" smtClean="0">
                <a:solidFill>
                  <a:srgbClr val="000000"/>
                </a:solidFill>
                <a:cs typeface="Arial"/>
              </a:rPr>
              <a:t>, </a:t>
            </a:r>
            <a:r>
              <a:rPr lang="en-GB" sz="950" dirty="0" err="1" smtClean="0">
                <a:solidFill>
                  <a:srgbClr val="000000"/>
                </a:solidFill>
                <a:cs typeface="Arial"/>
              </a:rPr>
              <a:t>Ital</a:t>
            </a:r>
            <a:r>
              <a:rPr lang="ro-RO" sz="950" dirty="0" smtClean="0">
                <a:solidFill>
                  <a:srgbClr val="000000"/>
                </a:solidFill>
                <a:cs typeface="Arial"/>
              </a:rPr>
              <a:t>ia</a:t>
            </a:r>
            <a:r>
              <a:rPr lang="en-GB" sz="950" dirty="0" smtClean="0">
                <a:solidFill>
                  <a:srgbClr val="000000"/>
                </a:solidFill>
                <a:cs typeface="Arial"/>
              </a:rPr>
              <a:t>, </a:t>
            </a:r>
            <a:r>
              <a:rPr lang="ro-RO" sz="950" dirty="0" smtClean="0">
                <a:solidFill>
                  <a:srgbClr val="000000"/>
                </a:solidFill>
                <a:cs typeface="Arial"/>
              </a:rPr>
              <a:t>Suedia</a:t>
            </a:r>
            <a:r>
              <a:rPr lang="en-GB" sz="950" dirty="0" smtClean="0">
                <a:solidFill>
                  <a:srgbClr val="000000"/>
                </a:solidFill>
                <a:cs typeface="Arial"/>
              </a:rPr>
              <a:t>, </a:t>
            </a:r>
            <a:r>
              <a:rPr lang="ro-RO" sz="950" dirty="0" smtClean="0">
                <a:solidFill>
                  <a:srgbClr val="000000"/>
                </a:solidFill>
                <a:cs typeface="Arial"/>
              </a:rPr>
              <a:t>Olanda</a:t>
            </a:r>
            <a:r>
              <a:rPr lang="en-GB" sz="950" dirty="0" smtClean="0">
                <a:solidFill>
                  <a:srgbClr val="000000"/>
                </a:solidFill>
                <a:cs typeface="Arial"/>
              </a:rPr>
              <a:t>, </a:t>
            </a:r>
            <a:r>
              <a:rPr lang="ro-RO" sz="950" dirty="0">
                <a:solidFill>
                  <a:srgbClr val="000000"/>
                </a:solidFill>
                <a:cs typeface="Arial"/>
              </a:rPr>
              <a:t>Statele Unite ale Americii</a:t>
            </a:r>
            <a:r>
              <a:rPr lang="en-GB" sz="950" dirty="0" smtClean="0">
                <a:solidFill>
                  <a:srgbClr val="000000"/>
                </a:solidFill>
                <a:cs typeface="Arial"/>
              </a:rPr>
              <a:t/>
            </a:r>
            <a:br>
              <a:rPr lang="en-GB" sz="950" dirty="0" smtClean="0">
                <a:solidFill>
                  <a:srgbClr val="000000"/>
                </a:solidFill>
                <a:cs typeface="Arial"/>
              </a:rPr>
            </a:br>
            <a:r>
              <a:rPr lang="ro-RO" sz="950" b="1" dirty="0" smtClean="0">
                <a:solidFill>
                  <a:srgbClr val="000000"/>
                </a:solidFill>
                <a:cs typeface="Arial"/>
              </a:rPr>
              <a:t>Centre de inovaţie</a:t>
            </a:r>
            <a:r>
              <a:rPr lang="en-GB" sz="950" b="1" dirty="0" smtClean="0">
                <a:solidFill>
                  <a:srgbClr val="000000"/>
                </a:solidFill>
                <a:cs typeface="Arial"/>
              </a:rPr>
              <a:t>: </a:t>
            </a:r>
            <a:r>
              <a:rPr lang="en-GB" sz="950" dirty="0" smtClean="0">
                <a:solidFill>
                  <a:srgbClr val="000000"/>
                </a:solidFill>
                <a:cs typeface="Arial"/>
              </a:rPr>
              <a:t>Austria, Finland</a:t>
            </a:r>
            <a:r>
              <a:rPr lang="ro-RO" sz="950" dirty="0" smtClean="0">
                <a:solidFill>
                  <a:srgbClr val="000000"/>
                </a:solidFill>
                <a:cs typeface="Arial"/>
              </a:rPr>
              <a:t>a</a:t>
            </a:r>
            <a:r>
              <a:rPr lang="en-GB" sz="950" dirty="0" smtClean="0">
                <a:solidFill>
                  <a:srgbClr val="000000"/>
                </a:solidFill>
                <a:cs typeface="Arial"/>
              </a:rPr>
              <a:t>, S</a:t>
            </a:r>
            <a:r>
              <a:rPr lang="ro-RO" sz="950" dirty="0" err="1" smtClean="0">
                <a:solidFill>
                  <a:srgbClr val="000000"/>
                </a:solidFill>
                <a:cs typeface="Arial"/>
              </a:rPr>
              <a:t>uedia</a:t>
            </a:r>
            <a:r>
              <a:rPr lang="en-GB" sz="950" dirty="0" smtClean="0">
                <a:solidFill>
                  <a:srgbClr val="000000"/>
                </a:solidFill>
                <a:cs typeface="Arial"/>
              </a:rPr>
              <a:t/>
            </a:r>
            <a:br>
              <a:rPr lang="en-GB" sz="950" dirty="0" smtClean="0">
                <a:solidFill>
                  <a:srgbClr val="000000"/>
                </a:solidFill>
                <a:cs typeface="Arial"/>
              </a:rPr>
            </a:br>
            <a:r>
              <a:rPr lang="ro-RO" sz="950" b="1" dirty="0" smtClean="0">
                <a:solidFill>
                  <a:srgbClr val="000000"/>
                </a:solidFill>
                <a:cs typeface="Arial"/>
              </a:rPr>
              <a:t>Sediu central</a:t>
            </a:r>
            <a:r>
              <a:rPr lang="en-GB" sz="950" b="1" dirty="0" smtClean="0">
                <a:solidFill>
                  <a:srgbClr val="000000"/>
                </a:solidFill>
                <a:cs typeface="Arial"/>
              </a:rPr>
              <a:t>: </a:t>
            </a:r>
            <a:r>
              <a:rPr lang="en-GB" sz="950" dirty="0" smtClean="0">
                <a:solidFill>
                  <a:srgbClr val="000000"/>
                </a:solidFill>
                <a:cs typeface="Arial"/>
              </a:rPr>
              <a:t>Austria</a:t>
            </a:r>
          </a:p>
          <a:p>
            <a:pPr marL="0" indent="0">
              <a:spcAft>
                <a:spcPts val="600"/>
              </a:spcAft>
              <a:buNone/>
            </a:pPr>
            <a:endParaRPr lang="en-GB" sz="950" b="1" dirty="0">
              <a:solidFill>
                <a:srgbClr val="000000"/>
              </a:solidFill>
              <a:cs typeface="Arial"/>
            </a:endParaRPr>
          </a:p>
          <a:p>
            <a:pPr marL="0" indent="0">
              <a:spcAft>
                <a:spcPts val="600"/>
              </a:spcAft>
              <a:buNone/>
            </a:pPr>
            <a:r>
              <a:rPr lang="ro-RO" sz="950" b="1" dirty="0" smtClean="0">
                <a:solidFill>
                  <a:srgbClr val="005D9A"/>
                </a:solidFill>
                <a:cs typeface="Arial"/>
              </a:rPr>
              <a:t> </a:t>
            </a:r>
            <a:r>
              <a:rPr lang="ro-RO" sz="950" b="1" dirty="0" smtClean="0">
                <a:solidFill>
                  <a:schemeClr val="accent2">
                    <a:lumMod val="50000"/>
                    <a:lumOff val="50000"/>
                  </a:schemeClr>
                </a:solidFill>
                <a:cs typeface="Arial"/>
              </a:rPr>
              <a:t>Loca</a:t>
            </a:r>
            <a:r>
              <a:rPr lang="ro-RO" sz="1000" b="1" dirty="0" smtClean="0">
                <a:solidFill>
                  <a:schemeClr val="accent2">
                    <a:lumMod val="50000"/>
                    <a:lumOff val="50000"/>
                  </a:schemeClr>
                </a:solidFill>
                <a:cs typeface="Arial"/>
              </a:rPr>
              <a:t>ţ</a:t>
            </a:r>
            <a:r>
              <a:rPr lang="ro-RO" sz="950" b="1" dirty="0" smtClean="0">
                <a:solidFill>
                  <a:schemeClr val="accent2">
                    <a:lumMod val="50000"/>
                    <a:lumOff val="50000"/>
                  </a:schemeClr>
                </a:solidFill>
                <a:cs typeface="Arial"/>
              </a:rPr>
              <a:t>iile  </a:t>
            </a:r>
            <a:r>
              <a:rPr lang="en-GB" sz="950" b="1" dirty="0" smtClean="0">
                <a:solidFill>
                  <a:schemeClr val="accent2">
                    <a:lumMod val="50000"/>
                    <a:lumOff val="50000"/>
                  </a:schemeClr>
                </a:solidFill>
                <a:cs typeface="Arial"/>
              </a:rPr>
              <a:t>Borealis L.A.T</a:t>
            </a:r>
            <a:endParaRPr lang="en-GB" sz="950" b="1" dirty="0">
              <a:solidFill>
                <a:schemeClr val="accent2">
                  <a:lumMod val="50000"/>
                  <a:lumOff val="50000"/>
                </a:schemeClr>
              </a:solidFill>
              <a:cs typeface="Arial"/>
            </a:endParaRPr>
          </a:p>
          <a:p>
            <a:pPr marL="0" indent="0">
              <a:spcAft>
                <a:spcPts val="600"/>
              </a:spcAft>
              <a:buNone/>
            </a:pPr>
            <a:r>
              <a:rPr lang="en-GB" sz="950" dirty="0" smtClean="0">
                <a:solidFill>
                  <a:srgbClr val="000000"/>
                </a:solidFill>
                <a:cs typeface="Arial"/>
              </a:rPr>
              <a:t>Austria</a:t>
            </a:r>
            <a:r>
              <a:rPr lang="en-GB" sz="950" dirty="0">
                <a:solidFill>
                  <a:srgbClr val="000000"/>
                </a:solidFill>
                <a:cs typeface="Arial"/>
              </a:rPr>
              <a:t>, </a:t>
            </a:r>
            <a:r>
              <a:rPr lang="en-GB" sz="950" dirty="0" smtClean="0">
                <a:solidFill>
                  <a:srgbClr val="000000"/>
                </a:solidFill>
                <a:cs typeface="Arial"/>
              </a:rPr>
              <a:t>Bulgaria, </a:t>
            </a:r>
            <a:r>
              <a:rPr lang="en-GB" sz="950" dirty="0" err="1" smtClean="0">
                <a:solidFill>
                  <a:srgbClr val="000000"/>
                </a:solidFill>
                <a:cs typeface="Arial"/>
              </a:rPr>
              <a:t>Croa</a:t>
            </a:r>
            <a:r>
              <a:rPr lang="ro-RO" sz="950" dirty="0" smtClean="0">
                <a:solidFill>
                  <a:srgbClr val="000000"/>
                </a:solidFill>
                <a:cs typeface="Arial"/>
              </a:rPr>
              <a:t>ţ</a:t>
            </a:r>
            <a:r>
              <a:rPr lang="en-GB" sz="950" dirty="0" err="1" smtClean="0">
                <a:solidFill>
                  <a:srgbClr val="000000"/>
                </a:solidFill>
                <a:cs typeface="Arial"/>
              </a:rPr>
              <a:t>ia</a:t>
            </a:r>
            <a:r>
              <a:rPr lang="en-GB" sz="950" dirty="0" smtClean="0">
                <a:solidFill>
                  <a:srgbClr val="000000"/>
                </a:solidFill>
                <a:cs typeface="Arial"/>
              </a:rPr>
              <a:t>, </a:t>
            </a:r>
            <a:r>
              <a:rPr lang="ro-RO" sz="950" dirty="0" smtClean="0">
                <a:solidFill>
                  <a:srgbClr val="000000"/>
                </a:solidFill>
                <a:cs typeface="Arial"/>
              </a:rPr>
              <a:t>Republica Cehă</a:t>
            </a:r>
            <a:r>
              <a:rPr lang="en-GB" sz="950" dirty="0" smtClean="0">
                <a:solidFill>
                  <a:srgbClr val="000000"/>
                </a:solidFill>
                <a:cs typeface="Arial"/>
              </a:rPr>
              <a:t>, Fran</a:t>
            </a:r>
            <a:r>
              <a:rPr lang="ro-RO" sz="950" dirty="0" smtClean="0">
                <a:solidFill>
                  <a:srgbClr val="000000"/>
                </a:solidFill>
                <a:cs typeface="Arial"/>
              </a:rPr>
              <a:t>ţa</a:t>
            </a:r>
            <a:r>
              <a:rPr lang="en-GB" sz="950" dirty="0" smtClean="0">
                <a:solidFill>
                  <a:srgbClr val="000000"/>
                </a:solidFill>
                <a:cs typeface="Arial"/>
              </a:rPr>
              <a:t>, </a:t>
            </a:r>
            <a:r>
              <a:rPr lang="ro-RO" sz="950" dirty="0" smtClean="0">
                <a:solidFill>
                  <a:srgbClr val="000000"/>
                </a:solidFill>
                <a:cs typeface="Arial"/>
              </a:rPr>
              <a:t>Ungaria</a:t>
            </a:r>
            <a:r>
              <a:rPr lang="en-GB" sz="950" dirty="0" smtClean="0">
                <a:solidFill>
                  <a:srgbClr val="000000"/>
                </a:solidFill>
                <a:cs typeface="Arial"/>
              </a:rPr>
              <a:t>, Rom</a:t>
            </a:r>
            <a:r>
              <a:rPr lang="ro-RO" sz="950" dirty="0" smtClean="0">
                <a:solidFill>
                  <a:srgbClr val="000000"/>
                </a:solidFill>
                <a:cs typeface="Arial"/>
              </a:rPr>
              <a:t>â</a:t>
            </a:r>
            <a:r>
              <a:rPr lang="en-GB" sz="950" dirty="0" err="1" smtClean="0">
                <a:solidFill>
                  <a:srgbClr val="000000"/>
                </a:solidFill>
                <a:cs typeface="Arial"/>
              </a:rPr>
              <a:t>nia</a:t>
            </a:r>
            <a:r>
              <a:rPr lang="en-GB" sz="950" dirty="0" smtClean="0">
                <a:solidFill>
                  <a:srgbClr val="000000"/>
                </a:solidFill>
                <a:cs typeface="Arial"/>
              </a:rPr>
              <a:t>, Serbia, </a:t>
            </a:r>
            <a:r>
              <a:rPr lang="en-GB" sz="950" dirty="0" err="1" smtClean="0">
                <a:solidFill>
                  <a:srgbClr val="000000"/>
                </a:solidFill>
                <a:cs typeface="Arial"/>
              </a:rPr>
              <a:t>Slova</a:t>
            </a:r>
            <a:r>
              <a:rPr lang="ro-RO" sz="950" dirty="0" smtClean="0">
                <a:solidFill>
                  <a:srgbClr val="000000"/>
                </a:solidFill>
                <a:cs typeface="Arial"/>
              </a:rPr>
              <a:t>c</a:t>
            </a:r>
            <a:r>
              <a:rPr lang="en-GB" sz="950" dirty="0" err="1" smtClean="0">
                <a:solidFill>
                  <a:srgbClr val="000000"/>
                </a:solidFill>
                <a:cs typeface="Arial"/>
              </a:rPr>
              <a:t>ia</a:t>
            </a:r>
            <a:endParaRPr lang="en-GB" sz="950" dirty="0" smtClean="0">
              <a:solidFill>
                <a:srgbClr val="000000"/>
              </a:solidFill>
              <a:cs typeface="Arial"/>
            </a:endParaRPr>
          </a:p>
          <a:p>
            <a:pPr marL="0" indent="0">
              <a:spcAft>
                <a:spcPts val="600"/>
              </a:spcAft>
              <a:buNone/>
            </a:pPr>
            <a:endParaRPr lang="en-GB" sz="950" b="1" dirty="0" smtClean="0">
              <a:solidFill>
                <a:srgbClr val="002D5A"/>
              </a:solidFill>
              <a:cs typeface="Arial"/>
            </a:endParaRPr>
          </a:p>
          <a:p>
            <a:pPr marL="0" indent="0">
              <a:spcAft>
                <a:spcPts val="600"/>
              </a:spcAft>
              <a:buNone/>
            </a:pPr>
            <a:r>
              <a:rPr lang="ro-RO" sz="950" b="1" dirty="0" smtClean="0">
                <a:solidFill>
                  <a:schemeClr val="accent2">
                    <a:lumMod val="50000"/>
                    <a:lumOff val="50000"/>
                  </a:schemeClr>
                </a:solidFill>
                <a:cs typeface="Arial"/>
              </a:rPr>
              <a:t>Loca</a:t>
            </a:r>
            <a:r>
              <a:rPr lang="ro-RO" sz="1000" b="1" dirty="0" smtClean="0">
                <a:solidFill>
                  <a:schemeClr val="accent2">
                    <a:lumMod val="50000"/>
                    <a:lumOff val="50000"/>
                  </a:schemeClr>
                </a:solidFill>
                <a:cs typeface="Arial"/>
              </a:rPr>
              <a:t>ţ</a:t>
            </a:r>
            <a:r>
              <a:rPr lang="ro-RO" sz="950" b="1" dirty="0" smtClean="0">
                <a:solidFill>
                  <a:schemeClr val="accent2">
                    <a:lumMod val="50000"/>
                    <a:lumOff val="50000"/>
                  </a:schemeClr>
                </a:solidFill>
                <a:cs typeface="Arial"/>
              </a:rPr>
              <a:t>iile  </a:t>
            </a:r>
            <a:r>
              <a:rPr lang="en-GB" sz="950" b="1" dirty="0" err="1" smtClean="0">
                <a:solidFill>
                  <a:schemeClr val="accent2">
                    <a:lumMod val="50000"/>
                    <a:lumOff val="50000"/>
                  </a:schemeClr>
                </a:solidFill>
                <a:cs typeface="Arial"/>
              </a:rPr>
              <a:t>Borouge</a:t>
            </a:r>
            <a:endParaRPr lang="en-GB" sz="950" b="1" dirty="0" smtClean="0">
              <a:solidFill>
                <a:schemeClr val="accent2">
                  <a:lumMod val="50000"/>
                  <a:lumOff val="50000"/>
                </a:schemeClr>
              </a:solidFill>
              <a:cs typeface="Arial"/>
            </a:endParaRPr>
          </a:p>
          <a:p>
            <a:pPr marL="0" indent="0">
              <a:spcAft>
                <a:spcPts val="600"/>
              </a:spcAft>
              <a:buNone/>
            </a:pPr>
            <a:r>
              <a:rPr lang="ro-RO" sz="950" b="1" dirty="0" smtClean="0">
                <a:solidFill>
                  <a:srgbClr val="000000"/>
                </a:solidFill>
                <a:cs typeface="Arial"/>
              </a:rPr>
              <a:t>Centre de Servicii cu Clienţii </a:t>
            </a:r>
            <a:r>
              <a:rPr lang="en-GB" sz="950" b="1" dirty="0" smtClean="0">
                <a:solidFill>
                  <a:srgbClr val="000000"/>
                </a:solidFill>
                <a:cs typeface="Arial"/>
              </a:rPr>
              <a:t>/ </a:t>
            </a:r>
            <a:r>
              <a:rPr lang="ro-RO" sz="950" b="1" dirty="0" smtClean="0">
                <a:solidFill>
                  <a:srgbClr val="000000"/>
                </a:solidFill>
                <a:cs typeface="Arial"/>
              </a:rPr>
              <a:t>Reprezentanţe</a:t>
            </a:r>
            <a:r>
              <a:rPr lang="en-GB" sz="950" b="1" dirty="0" smtClean="0">
                <a:solidFill>
                  <a:srgbClr val="000000"/>
                </a:solidFill>
                <a:cs typeface="Arial"/>
              </a:rPr>
              <a:t>: </a:t>
            </a:r>
            <a:br>
              <a:rPr lang="en-GB" sz="950" b="1" dirty="0" smtClean="0">
                <a:solidFill>
                  <a:srgbClr val="000000"/>
                </a:solidFill>
                <a:cs typeface="Arial"/>
              </a:rPr>
            </a:br>
            <a:r>
              <a:rPr lang="en-GB" sz="950" dirty="0" smtClean="0">
                <a:solidFill>
                  <a:srgbClr val="000000"/>
                </a:solidFill>
                <a:cs typeface="Arial"/>
              </a:rPr>
              <a:t>Abu Dhabi (</a:t>
            </a:r>
            <a:r>
              <a:rPr lang="ro-RO" sz="950" dirty="0" smtClean="0">
                <a:solidFill>
                  <a:srgbClr val="000000"/>
                </a:solidFill>
                <a:cs typeface="Arial"/>
              </a:rPr>
              <a:t>EAU</a:t>
            </a:r>
            <a:r>
              <a:rPr lang="en-GB" sz="950" dirty="0" smtClean="0">
                <a:solidFill>
                  <a:srgbClr val="000000"/>
                </a:solidFill>
                <a:cs typeface="Arial"/>
              </a:rPr>
              <a:t>), Auckland, Beijing, Beirut, Guangzhou, Hong Kong, Melbourne, Mumbai, Shanghai, Singapore, Tokyo</a:t>
            </a:r>
            <a:br>
              <a:rPr lang="en-GB" sz="950" dirty="0" smtClean="0">
                <a:solidFill>
                  <a:srgbClr val="000000"/>
                </a:solidFill>
                <a:cs typeface="Arial"/>
              </a:rPr>
            </a:br>
            <a:r>
              <a:rPr lang="ro-RO" sz="950" b="1" dirty="0">
                <a:solidFill>
                  <a:srgbClr val="000000"/>
                </a:solidFill>
                <a:cs typeface="Arial"/>
              </a:rPr>
              <a:t>Fabricile de </a:t>
            </a:r>
            <a:r>
              <a:rPr lang="ro-RO" sz="950" b="1" dirty="0" smtClean="0">
                <a:solidFill>
                  <a:srgbClr val="000000"/>
                </a:solidFill>
                <a:cs typeface="Arial"/>
              </a:rPr>
              <a:t>producţie</a:t>
            </a:r>
            <a:r>
              <a:rPr lang="en-GB" sz="950" b="1" dirty="0" smtClean="0">
                <a:solidFill>
                  <a:srgbClr val="000000"/>
                </a:solidFill>
                <a:cs typeface="Arial"/>
              </a:rPr>
              <a:t>: </a:t>
            </a:r>
            <a:r>
              <a:rPr lang="en-GB" sz="950" dirty="0" smtClean="0">
                <a:solidFill>
                  <a:srgbClr val="000000"/>
                </a:solidFill>
                <a:cs typeface="Arial"/>
              </a:rPr>
              <a:t>Abu Dhabi (</a:t>
            </a:r>
            <a:r>
              <a:rPr lang="ro-RO" sz="950" dirty="0" smtClean="0">
                <a:solidFill>
                  <a:srgbClr val="000000"/>
                </a:solidFill>
                <a:cs typeface="Arial"/>
              </a:rPr>
              <a:t>EAU</a:t>
            </a:r>
            <a:r>
              <a:rPr lang="en-GB" sz="950" dirty="0" smtClean="0">
                <a:solidFill>
                  <a:srgbClr val="000000"/>
                </a:solidFill>
                <a:cs typeface="Arial"/>
              </a:rPr>
              <a:t>); China</a:t>
            </a:r>
            <a:br>
              <a:rPr lang="en-GB" sz="950" dirty="0" smtClean="0">
                <a:solidFill>
                  <a:srgbClr val="000000"/>
                </a:solidFill>
                <a:cs typeface="Arial"/>
              </a:rPr>
            </a:br>
            <a:r>
              <a:rPr lang="ro-RO" sz="950" b="1" dirty="0" smtClean="0">
                <a:solidFill>
                  <a:srgbClr val="000000"/>
                </a:solidFill>
                <a:cs typeface="Arial"/>
              </a:rPr>
              <a:t>Centre de logistică</a:t>
            </a:r>
            <a:r>
              <a:rPr lang="en-GB" sz="950" b="1" dirty="0" smtClean="0">
                <a:solidFill>
                  <a:srgbClr val="000000"/>
                </a:solidFill>
                <a:cs typeface="Arial"/>
              </a:rPr>
              <a:t>: </a:t>
            </a:r>
            <a:r>
              <a:rPr lang="en-GB" sz="950" dirty="0" smtClean="0">
                <a:solidFill>
                  <a:srgbClr val="000000"/>
                </a:solidFill>
                <a:cs typeface="Arial"/>
              </a:rPr>
              <a:t>Abu Dhabi (</a:t>
            </a:r>
            <a:r>
              <a:rPr lang="ro-RO" sz="950" dirty="0" smtClean="0">
                <a:solidFill>
                  <a:srgbClr val="000000"/>
                </a:solidFill>
                <a:cs typeface="Arial"/>
              </a:rPr>
              <a:t>EAU</a:t>
            </a:r>
            <a:r>
              <a:rPr lang="en-GB" sz="950" dirty="0" smtClean="0">
                <a:solidFill>
                  <a:srgbClr val="000000"/>
                </a:solidFill>
                <a:cs typeface="Arial"/>
              </a:rPr>
              <a:t>), China, Singapore</a:t>
            </a:r>
            <a:br>
              <a:rPr lang="en-GB" sz="950" dirty="0" smtClean="0">
                <a:solidFill>
                  <a:srgbClr val="000000"/>
                </a:solidFill>
                <a:cs typeface="Arial"/>
              </a:rPr>
            </a:br>
            <a:r>
              <a:rPr lang="ro-RO" sz="950" b="1" dirty="0" smtClean="0">
                <a:solidFill>
                  <a:srgbClr val="000000"/>
                </a:solidFill>
                <a:cs typeface="Arial"/>
              </a:rPr>
              <a:t>Sedii centrale</a:t>
            </a:r>
            <a:r>
              <a:rPr lang="en-GB" sz="950" b="1" dirty="0" smtClean="0">
                <a:solidFill>
                  <a:srgbClr val="000000"/>
                </a:solidFill>
                <a:cs typeface="Arial"/>
              </a:rPr>
              <a:t>: </a:t>
            </a:r>
            <a:r>
              <a:rPr lang="en-GB" sz="950" dirty="0" smtClean="0">
                <a:solidFill>
                  <a:srgbClr val="000000"/>
                </a:solidFill>
                <a:cs typeface="Arial"/>
              </a:rPr>
              <a:t>Abu Dhabi (</a:t>
            </a:r>
            <a:r>
              <a:rPr lang="ro-RO" sz="950" dirty="0" smtClean="0">
                <a:solidFill>
                  <a:srgbClr val="000000"/>
                </a:solidFill>
                <a:cs typeface="Arial"/>
              </a:rPr>
              <a:t>EAU</a:t>
            </a:r>
            <a:r>
              <a:rPr lang="en-GB" sz="950" dirty="0" smtClean="0">
                <a:solidFill>
                  <a:srgbClr val="000000"/>
                </a:solidFill>
                <a:cs typeface="Arial"/>
              </a:rPr>
              <a:t>), Singapore</a:t>
            </a:r>
          </a:p>
          <a:p>
            <a:pPr marL="0" indent="0">
              <a:buNone/>
            </a:pPr>
            <a:endParaRPr lang="de-DE" sz="1000" dirty="0"/>
          </a:p>
        </p:txBody>
      </p:sp>
      <p:sp>
        <p:nvSpPr>
          <p:cNvPr id="7" name="Rechteck 14"/>
          <p:cNvSpPr/>
          <p:nvPr/>
        </p:nvSpPr>
        <p:spPr>
          <a:xfrm>
            <a:off x="3745830" y="1702903"/>
            <a:ext cx="1975221" cy="261610"/>
          </a:xfrm>
          <a:prstGeom prst="rect">
            <a:avLst/>
          </a:prstGeom>
        </p:spPr>
        <p:txBody>
          <a:bodyPr wrap="none">
            <a:spAutoFit/>
          </a:bodyPr>
          <a:lstStyle/>
          <a:p>
            <a:pPr>
              <a:spcAft>
                <a:spcPts val="600"/>
              </a:spcAft>
            </a:pPr>
            <a:r>
              <a:rPr lang="ro-RO" sz="1100" b="1" dirty="0" smtClean="0">
                <a:solidFill>
                  <a:srgbClr val="000000"/>
                </a:solidFill>
                <a:latin typeface="Arial"/>
                <a:cs typeface="Arial"/>
              </a:rPr>
              <a:t>Loca</a:t>
            </a:r>
            <a:r>
              <a:rPr lang="ro-RO" sz="1100" b="1" dirty="0" smtClean="0">
                <a:solidFill>
                  <a:srgbClr val="000000"/>
                </a:solidFill>
                <a:cs typeface="Arial"/>
              </a:rPr>
              <a:t>ţ</a:t>
            </a:r>
            <a:r>
              <a:rPr lang="ro-RO" sz="1100" b="1" dirty="0" smtClean="0">
                <a:solidFill>
                  <a:srgbClr val="000000"/>
                </a:solidFill>
                <a:latin typeface="Arial"/>
                <a:cs typeface="Arial"/>
              </a:rPr>
              <a:t>iile Grupului </a:t>
            </a:r>
            <a:r>
              <a:rPr lang="en-GB" sz="1100" b="1" dirty="0" smtClean="0">
                <a:solidFill>
                  <a:srgbClr val="000000"/>
                </a:solidFill>
                <a:latin typeface="Arial"/>
                <a:cs typeface="Arial"/>
              </a:rPr>
              <a:t>Borealis</a:t>
            </a:r>
            <a:endParaRPr lang="en-GB" sz="1100" b="1" dirty="0">
              <a:solidFill>
                <a:srgbClr val="000000"/>
              </a:solidFill>
              <a:latin typeface="Arial"/>
              <a:cs typeface="Arial"/>
            </a:endParaRPr>
          </a:p>
        </p:txBody>
      </p:sp>
      <p:sp>
        <p:nvSpPr>
          <p:cNvPr id="8" name="Rechteck 15"/>
          <p:cNvSpPr/>
          <p:nvPr/>
        </p:nvSpPr>
        <p:spPr>
          <a:xfrm>
            <a:off x="3745830" y="2006284"/>
            <a:ext cx="1741182" cy="261610"/>
          </a:xfrm>
          <a:prstGeom prst="rect">
            <a:avLst/>
          </a:prstGeom>
        </p:spPr>
        <p:txBody>
          <a:bodyPr wrap="none">
            <a:spAutoFit/>
          </a:bodyPr>
          <a:lstStyle/>
          <a:p>
            <a:pPr>
              <a:spcAft>
                <a:spcPts val="600"/>
              </a:spcAft>
            </a:pPr>
            <a:r>
              <a:rPr lang="ro-RO" sz="1100" b="1" dirty="0" smtClean="0">
                <a:solidFill>
                  <a:srgbClr val="000000"/>
                </a:solidFill>
                <a:latin typeface="Arial"/>
                <a:cs typeface="Arial"/>
              </a:rPr>
              <a:t>Loca</a:t>
            </a:r>
            <a:r>
              <a:rPr lang="ro-RO" sz="1100" b="1" dirty="0" smtClean="0">
                <a:solidFill>
                  <a:srgbClr val="000000"/>
                </a:solidFill>
                <a:cs typeface="Arial"/>
              </a:rPr>
              <a:t>ţ</a:t>
            </a:r>
            <a:r>
              <a:rPr lang="ro-RO" sz="1100" b="1" dirty="0" smtClean="0">
                <a:solidFill>
                  <a:srgbClr val="000000"/>
                </a:solidFill>
                <a:latin typeface="Arial"/>
                <a:cs typeface="Arial"/>
              </a:rPr>
              <a:t>iile</a:t>
            </a:r>
            <a:r>
              <a:rPr lang="en-GB" sz="1100" b="1" dirty="0" smtClean="0">
                <a:solidFill>
                  <a:srgbClr val="000000"/>
                </a:solidFill>
                <a:latin typeface="Arial"/>
                <a:cs typeface="Arial"/>
              </a:rPr>
              <a:t> Borealis L.A.T</a:t>
            </a:r>
            <a:endParaRPr lang="en-GB" sz="1100" b="1" dirty="0">
              <a:solidFill>
                <a:srgbClr val="000000"/>
              </a:solidFill>
              <a:latin typeface="Arial"/>
              <a:cs typeface="Arial"/>
            </a:endParaRPr>
          </a:p>
        </p:txBody>
      </p:sp>
      <p:sp>
        <p:nvSpPr>
          <p:cNvPr id="22" name="Oval 21"/>
          <p:cNvSpPr/>
          <p:nvPr/>
        </p:nvSpPr>
        <p:spPr>
          <a:xfrm>
            <a:off x="6662786" y="2754314"/>
            <a:ext cx="36000" cy="36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2"/>
              </a:solidFill>
            </a:endParaRPr>
          </a:p>
        </p:txBody>
      </p:sp>
      <p:sp>
        <p:nvSpPr>
          <p:cNvPr id="15" name="Oval 14"/>
          <p:cNvSpPr/>
          <p:nvPr/>
        </p:nvSpPr>
        <p:spPr bwMode="auto">
          <a:xfrm>
            <a:off x="3642657" y="1766937"/>
            <a:ext cx="136525" cy="136525"/>
          </a:xfrm>
          <a:prstGeom prst="ellipse">
            <a:avLst/>
          </a:prstGeom>
          <a:solidFill>
            <a:srgbClr val="0087D2"/>
          </a:solidFill>
          <a:ln w="127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lvl="0" indent="0" algn="l" defTabSz="914400" rtl="0" eaLnBrk="0" fontAlgn="base" latinLnBrk="0" hangingPunct="0">
              <a:lnSpc>
                <a:spcPct val="100000"/>
              </a:lnSpc>
              <a:spcBef>
                <a:spcPct val="50000"/>
              </a:spcBef>
              <a:spcAft>
                <a:spcPct val="0"/>
              </a:spcAft>
              <a:buClr>
                <a:srgbClr val="008DD6"/>
              </a:buClr>
              <a:buSzPct val="125000"/>
              <a:buFontTx/>
              <a:buChar char="•"/>
              <a:tabLst/>
              <a:defRPr/>
            </a:pPr>
            <a:endParaRPr kumimoji="0" lang="de-DE" sz="1600" b="0" i="0" u="none" strike="noStrike" kern="0" cap="none" spc="0" normalizeH="0" baseline="0" noProof="0" smtClean="0">
              <a:ln>
                <a:noFill/>
              </a:ln>
              <a:solidFill>
                <a:srgbClr val="0E3192"/>
              </a:solidFill>
              <a:effectLst/>
              <a:uLnTx/>
              <a:uFillTx/>
              <a:latin typeface="Arial" charset="0"/>
            </a:endParaRPr>
          </a:p>
        </p:txBody>
      </p:sp>
      <p:sp>
        <p:nvSpPr>
          <p:cNvPr id="16" name="Oval 15"/>
          <p:cNvSpPr/>
          <p:nvPr/>
        </p:nvSpPr>
        <p:spPr bwMode="auto">
          <a:xfrm>
            <a:off x="3642657" y="2066789"/>
            <a:ext cx="136525" cy="136525"/>
          </a:xfrm>
          <a:prstGeom prst="ellipse">
            <a:avLst/>
          </a:prstGeom>
          <a:solidFill>
            <a:srgbClr val="005D9A"/>
          </a:solidFill>
          <a:ln w="127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lvl="0" indent="0" algn="l" defTabSz="914400" rtl="0" eaLnBrk="0" fontAlgn="base" latinLnBrk="0" hangingPunct="0">
              <a:lnSpc>
                <a:spcPct val="100000"/>
              </a:lnSpc>
              <a:spcBef>
                <a:spcPct val="50000"/>
              </a:spcBef>
              <a:spcAft>
                <a:spcPct val="0"/>
              </a:spcAft>
              <a:buClr>
                <a:srgbClr val="008DD6"/>
              </a:buClr>
              <a:buSzPct val="125000"/>
              <a:buFontTx/>
              <a:buChar char="•"/>
              <a:tabLst/>
              <a:defRPr/>
            </a:pPr>
            <a:endParaRPr kumimoji="0" lang="de-DE" sz="1600" b="0" i="0" u="none" strike="noStrike" kern="0" cap="none" spc="0" normalizeH="0" baseline="0" noProof="0" smtClean="0">
              <a:ln>
                <a:noFill/>
              </a:ln>
              <a:solidFill>
                <a:srgbClr val="0E3192"/>
              </a:solidFill>
              <a:effectLst/>
              <a:uLnTx/>
              <a:uFillTx/>
              <a:latin typeface="Arial"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513671" y="2066790"/>
            <a:ext cx="5299784" cy="4225046"/>
          </a:xfrm>
          <a:prstGeom prst="rect">
            <a:avLst/>
          </a:prstGeom>
        </p:spPr>
      </p:pic>
      <p:sp>
        <p:nvSpPr>
          <p:cNvPr id="17" name="Rechteck 15"/>
          <p:cNvSpPr/>
          <p:nvPr/>
        </p:nvSpPr>
        <p:spPr>
          <a:xfrm>
            <a:off x="3736716" y="2318940"/>
            <a:ext cx="1375698" cy="261610"/>
          </a:xfrm>
          <a:prstGeom prst="rect">
            <a:avLst/>
          </a:prstGeom>
        </p:spPr>
        <p:txBody>
          <a:bodyPr wrap="none">
            <a:spAutoFit/>
          </a:bodyPr>
          <a:lstStyle/>
          <a:p>
            <a:pPr>
              <a:spcAft>
                <a:spcPts val="600"/>
              </a:spcAft>
            </a:pPr>
            <a:r>
              <a:rPr lang="ro-RO" sz="1100" b="1" dirty="0" smtClean="0">
                <a:solidFill>
                  <a:srgbClr val="000000"/>
                </a:solidFill>
                <a:latin typeface="Arial"/>
                <a:cs typeface="Arial"/>
              </a:rPr>
              <a:t>Loca</a:t>
            </a:r>
            <a:r>
              <a:rPr lang="ro-RO" sz="1100" b="1" dirty="0" smtClean="0">
                <a:solidFill>
                  <a:srgbClr val="000000"/>
                </a:solidFill>
                <a:cs typeface="Arial"/>
              </a:rPr>
              <a:t>ţ</a:t>
            </a:r>
            <a:r>
              <a:rPr lang="ro-RO" sz="1100" b="1" dirty="0" smtClean="0">
                <a:solidFill>
                  <a:srgbClr val="000000"/>
                </a:solidFill>
                <a:latin typeface="Arial"/>
                <a:cs typeface="Arial"/>
              </a:rPr>
              <a:t>iile </a:t>
            </a:r>
            <a:r>
              <a:rPr lang="en-GB" sz="1100" b="1" dirty="0" err="1" smtClean="0">
                <a:solidFill>
                  <a:srgbClr val="000000"/>
                </a:solidFill>
                <a:latin typeface="Arial"/>
                <a:cs typeface="Arial"/>
              </a:rPr>
              <a:t>Borouge</a:t>
            </a:r>
            <a:endParaRPr lang="en-GB" sz="1100" b="1" dirty="0">
              <a:solidFill>
                <a:srgbClr val="000000"/>
              </a:solidFill>
              <a:latin typeface="Arial"/>
              <a:cs typeface="Arial"/>
            </a:endParaRPr>
          </a:p>
        </p:txBody>
      </p:sp>
      <p:sp>
        <p:nvSpPr>
          <p:cNvPr id="20" name="Oval 19"/>
          <p:cNvSpPr/>
          <p:nvPr/>
        </p:nvSpPr>
        <p:spPr bwMode="auto">
          <a:xfrm>
            <a:off x="3643199" y="2383200"/>
            <a:ext cx="136800" cy="136800"/>
          </a:xfrm>
          <a:prstGeom prst="ellipse">
            <a:avLst/>
          </a:prstGeom>
          <a:solidFill>
            <a:srgbClr val="002D5A"/>
          </a:solidFill>
          <a:ln w="127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lvl="0" indent="0" algn="l" defTabSz="914400" rtl="0" eaLnBrk="0" fontAlgn="base" latinLnBrk="0" hangingPunct="0">
              <a:lnSpc>
                <a:spcPct val="100000"/>
              </a:lnSpc>
              <a:spcBef>
                <a:spcPct val="50000"/>
              </a:spcBef>
              <a:spcAft>
                <a:spcPct val="0"/>
              </a:spcAft>
              <a:buClr>
                <a:srgbClr val="008DD6"/>
              </a:buClr>
              <a:buSzPct val="125000"/>
              <a:buFontTx/>
              <a:buChar char="•"/>
              <a:tabLst/>
              <a:defRPr/>
            </a:pPr>
            <a:endParaRPr kumimoji="0" lang="de-DE" sz="1600" b="0" i="0" u="none" strike="noStrike" kern="0" cap="none" spc="0" normalizeH="0" baseline="0" noProof="0" smtClean="0">
              <a:ln>
                <a:noFill/>
              </a:ln>
              <a:solidFill>
                <a:srgbClr val="002D5A"/>
              </a:solidFill>
              <a:effectLst/>
              <a:uLnTx/>
              <a:uFillTx/>
              <a:latin typeface="Arial" charset="0"/>
            </a:endParaRPr>
          </a:p>
        </p:txBody>
      </p:sp>
    </p:spTree>
    <p:extLst>
      <p:ext uri="{BB962C8B-B14F-4D97-AF65-F5344CB8AC3E}">
        <p14:creationId xmlns:p14="http://schemas.microsoft.com/office/powerpoint/2010/main" val="862787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vi-VN" sz="2000" dirty="0"/>
              <a:t>SECŢIUNEA a 9-a</a:t>
            </a:r>
            <a:br>
              <a:rPr lang="vi-VN" sz="2000" dirty="0"/>
            </a:br>
            <a:r>
              <a:rPr lang="vi-VN" sz="2000" dirty="0"/>
              <a:t>Planurile de urgenţă</a:t>
            </a:r>
            <a:endParaRPr lang="en-US" sz="2000" dirty="0"/>
          </a:p>
        </p:txBody>
      </p:sp>
      <p:sp>
        <p:nvSpPr>
          <p:cNvPr id="4" name="Slide Number Placeholder 3"/>
          <p:cNvSpPr>
            <a:spLocks noGrp="1"/>
          </p:cNvSpPr>
          <p:nvPr>
            <p:ph type="sldNum" sz="quarter" idx="4"/>
          </p:nvPr>
        </p:nvSpPr>
        <p:spPr/>
        <p:txBody>
          <a:bodyPr/>
          <a:lstStyle/>
          <a:p>
            <a:pPr>
              <a:defRPr/>
            </a:pPr>
            <a:r>
              <a:rPr lang="en-GB" smtClean="0"/>
              <a:t> </a:t>
            </a:r>
            <a:fld id="{A8158DD3-3AB0-A847-8F72-FCC7221D7BC2}" type="slidenum">
              <a:rPr lang="en-GB" smtClean="0"/>
              <a:pPr>
                <a:defRPr/>
              </a:pPr>
              <a:t>30</a:t>
            </a:fld>
            <a:r>
              <a:rPr lang="en-GB" smtClean="0"/>
              <a:t> |</a:t>
            </a:r>
            <a:endParaRPr lang="en-GB" dirty="0"/>
          </a:p>
        </p:txBody>
      </p:sp>
      <p:sp>
        <p:nvSpPr>
          <p:cNvPr id="5" name="Footer Placeholder 4"/>
          <p:cNvSpPr>
            <a:spLocks noGrp="1"/>
          </p:cNvSpPr>
          <p:nvPr>
            <p:ph type="ftr" sz="quarter" idx="3"/>
          </p:nvPr>
        </p:nvSpPr>
        <p:spPr/>
        <p:txBody>
          <a:bodyPr/>
          <a:lstStyle/>
          <a:p>
            <a:pPr>
              <a:defRPr/>
            </a:pPr>
            <a:r>
              <a:rPr lang="en-GB" smtClean="0"/>
              <a:t>Borealis L.A.T</a:t>
            </a:r>
            <a:endParaRPr lang="en-GB" dirty="0"/>
          </a:p>
        </p:txBody>
      </p:sp>
      <p:pic>
        <p:nvPicPr>
          <p:cNvPr id="9219" name="Picture 3"/>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51521" y="1916605"/>
            <a:ext cx="3240359" cy="4608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347864" y="2132856"/>
            <a:ext cx="5720233" cy="4392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338818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576263" y="1916605"/>
            <a:ext cx="7991475" cy="4484196"/>
          </a:xfrm>
        </p:spPr>
        <p:txBody>
          <a:bodyPr/>
          <a:lstStyle/>
          <a:p>
            <a:pPr marL="0" indent="0">
              <a:buNone/>
            </a:pPr>
            <a:r>
              <a:rPr lang="vi-VN" sz="1100" dirty="0"/>
              <a:t>1. Numele titularului activităţii şi adresa amplasamentului</a:t>
            </a:r>
          </a:p>
          <a:p>
            <a:pPr marL="0" indent="0">
              <a:buNone/>
            </a:pPr>
            <a:r>
              <a:rPr lang="vi-VN" sz="1100" dirty="0"/>
              <a:t>2. Informaţii pentru identificarea, după funcţia deţinută, a persoanei care furnizează informaţiile</a:t>
            </a:r>
          </a:p>
          <a:p>
            <a:pPr marL="0" indent="0">
              <a:buNone/>
            </a:pPr>
            <a:r>
              <a:rPr lang="vi-VN" sz="1100" dirty="0"/>
              <a:t>3. Confirmarea faptului că obiectivul intră sub incidenţa reglementărilor şi/sau a dispoziţiilor administrative de implementare a acestei hotărâri şi că notificarea prevăzută la art. 7 sau raportul de securitate prevăzut la art. 10 alin. (1) a fost înaintat autorităţii competente</a:t>
            </a:r>
          </a:p>
          <a:p>
            <a:pPr marL="0" indent="0">
              <a:buNone/>
            </a:pPr>
            <a:r>
              <a:rPr lang="vi-VN" sz="1100" dirty="0"/>
              <a:t>4. Explicarea în termeni simpli a activităţii sau a activităţilor desfăşurate în cadrul amplasamentului</a:t>
            </a:r>
          </a:p>
          <a:p>
            <a:pPr marL="0" indent="0">
              <a:buNone/>
            </a:pPr>
            <a:r>
              <a:rPr lang="vi-VN" sz="1100" dirty="0"/>
              <a:t>5. Denumirile comune sau, în cazul substanţelor periculoase cuprinse în partea a 2-a a anexei nr. 1, denumirile generice sau categoria generală de pericol a substanţelor şi a preparatelor implicate din obiectiv care ar putea conduce la producerea unui accident major, indicându-se principalele lor caracteristici periculoase</a:t>
            </a:r>
          </a:p>
          <a:p>
            <a:pPr marL="0" indent="0">
              <a:buNone/>
            </a:pPr>
            <a:r>
              <a:rPr lang="vi-VN" sz="1100" dirty="0"/>
              <a:t>6. Informaţii generale privind natura pericolelor de accidente majore, inclusiv efectele lor potenţiale asupra populaţiei şi mediului</a:t>
            </a:r>
          </a:p>
          <a:p>
            <a:pPr marL="0" indent="0">
              <a:buNone/>
            </a:pPr>
            <a:r>
              <a:rPr lang="vi-VN" sz="1100" dirty="0"/>
              <a:t>7. Informaţii corespunzătoare asupra modului în care populaţia afectată este avertizată şi informată în cazul producerii unui accident major</a:t>
            </a:r>
          </a:p>
          <a:p>
            <a:pPr marL="0" indent="0">
              <a:buNone/>
            </a:pPr>
            <a:r>
              <a:rPr lang="vi-VN" sz="1100" dirty="0"/>
              <a:t>8. Informaţii corespunzătoare asupra acţiunilor pe care trebuie să le întreprindă populaţia afectată şi asupra comportamentului pe care trebuie să îl adopte în cazul producerii unui accident major</a:t>
            </a:r>
          </a:p>
          <a:p>
            <a:pPr marL="0" indent="0">
              <a:buNone/>
            </a:pPr>
            <a:r>
              <a:rPr lang="vi-VN" sz="1100" dirty="0"/>
              <a:t>9. Confirmarea faptului că titularul activităţii are obligaţia de a întreprinde măsuri adecvate pe amplasament, în special menţinerea legăturii cu serviciile de urgenţă, pentru a acţiona în caz de accidente majore şi pentru a minimiza efectele acestora</a:t>
            </a:r>
          </a:p>
          <a:p>
            <a:pPr marL="0" indent="0">
              <a:buNone/>
            </a:pPr>
            <a:r>
              <a:rPr lang="vi-VN" sz="1100" dirty="0"/>
              <a:t>10. O referinţă la planul de urgenţă externă elaborat pentru a face faţă oricăror efecte ale accidentului în afara amplasamentului. Trebuie incluse şi sfaturi privind cooperarea şi respectarea instrucţiunilor şi solicitărilor din partea serviciilor de urgenţă pe timpul accidentului</a:t>
            </a:r>
          </a:p>
          <a:p>
            <a:pPr marL="0" indent="0">
              <a:buNone/>
            </a:pPr>
            <a:r>
              <a:rPr lang="vi-VN" sz="1100" dirty="0"/>
              <a:t>11. Detalii asupra sursei de unde pot fi obţinute informaţii suplimentare, sub rezerva cerinţelor de confidenţialitate stabilite potrivit legii</a:t>
            </a:r>
          </a:p>
          <a:p>
            <a:endParaRPr lang="en-US" dirty="0"/>
          </a:p>
        </p:txBody>
      </p:sp>
      <p:sp>
        <p:nvSpPr>
          <p:cNvPr id="3" name="Title 2"/>
          <p:cNvSpPr>
            <a:spLocks noGrp="1"/>
          </p:cNvSpPr>
          <p:nvPr>
            <p:ph type="title"/>
          </p:nvPr>
        </p:nvSpPr>
        <p:spPr/>
        <p:txBody>
          <a:bodyPr/>
          <a:lstStyle/>
          <a:p>
            <a:r>
              <a:rPr lang="en-US" dirty="0"/>
              <a:t>SECŢIUNEA a 11-a</a:t>
            </a:r>
            <a:br>
              <a:rPr lang="en-US" dirty="0"/>
            </a:br>
            <a:r>
              <a:rPr lang="en-US" dirty="0" err="1"/>
              <a:t>Informarea</a:t>
            </a:r>
            <a:r>
              <a:rPr lang="en-US" dirty="0"/>
              <a:t> </a:t>
            </a:r>
            <a:r>
              <a:rPr lang="en-US" dirty="0" err="1"/>
              <a:t>publicului</a:t>
            </a:r>
            <a:endParaRPr lang="en-US" dirty="0"/>
          </a:p>
        </p:txBody>
      </p:sp>
      <p:sp>
        <p:nvSpPr>
          <p:cNvPr id="4" name="Slide Number Placeholder 3"/>
          <p:cNvSpPr>
            <a:spLocks noGrp="1"/>
          </p:cNvSpPr>
          <p:nvPr>
            <p:ph type="sldNum" sz="quarter" idx="4"/>
          </p:nvPr>
        </p:nvSpPr>
        <p:spPr/>
        <p:txBody>
          <a:bodyPr/>
          <a:lstStyle/>
          <a:p>
            <a:pPr>
              <a:defRPr/>
            </a:pPr>
            <a:r>
              <a:rPr lang="en-GB" smtClean="0"/>
              <a:t> </a:t>
            </a:r>
            <a:fld id="{A8158DD3-3AB0-A847-8F72-FCC7221D7BC2}" type="slidenum">
              <a:rPr lang="en-GB" smtClean="0"/>
              <a:pPr>
                <a:defRPr/>
              </a:pPr>
              <a:t>31</a:t>
            </a:fld>
            <a:r>
              <a:rPr lang="en-GB" smtClean="0"/>
              <a:t> |</a:t>
            </a:r>
            <a:endParaRPr lang="en-GB" dirty="0"/>
          </a:p>
        </p:txBody>
      </p:sp>
      <p:sp>
        <p:nvSpPr>
          <p:cNvPr id="5" name="Footer Placeholder 4"/>
          <p:cNvSpPr>
            <a:spLocks noGrp="1"/>
          </p:cNvSpPr>
          <p:nvPr>
            <p:ph type="ftr" sz="quarter" idx="3"/>
          </p:nvPr>
        </p:nvSpPr>
        <p:spPr/>
        <p:txBody>
          <a:bodyPr/>
          <a:lstStyle/>
          <a:p>
            <a:pPr>
              <a:defRPr/>
            </a:pPr>
            <a:r>
              <a:rPr lang="en-GB" smtClean="0"/>
              <a:t>Borealis L.A.T</a:t>
            </a:r>
            <a:endParaRPr lang="en-GB" dirty="0"/>
          </a:p>
        </p:txBody>
      </p:sp>
    </p:spTree>
    <p:extLst>
      <p:ext uri="{BB962C8B-B14F-4D97-AF65-F5344CB8AC3E}">
        <p14:creationId xmlns:p14="http://schemas.microsoft.com/office/powerpoint/2010/main" val="67399184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576263" y="2276872"/>
            <a:ext cx="7991475" cy="4268788"/>
          </a:xfrm>
        </p:spPr>
        <p:txBody>
          <a:bodyPr/>
          <a:lstStyle/>
          <a:p>
            <a:r>
              <a:rPr lang="vi-VN" sz="1400" dirty="0"/>
              <a:t>În cazul producerii unui accident major, operatorul are obligaţia ca, prin mijloacele cele mai adecvate, să ia următorele măsuri: </a:t>
            </a:r>
          </a:p>
          <a:p>
            <a:r>
              <a:rPr lang="vi-VN" sz="1400" dirty="0"/>
              <a:t>să informeze imediat ISUJ privind producerea accidentului;</a:t>
            </a:r>
          </a:p>
          <a:p>
            <a:r>
              <a:rPr lang="vi-VN" sz="1400" dirty="0"/>
              <a:t>să ofere ISUJ, în maxim 2 ore,  următoarele informaţii, imediat ce acestea devin disponibile:</a:t>
            </a:r>
          </a:p>
          <a:p>
            <a:r>
              <a:rPr lang="vi-VN" sz="1400" dirty="0"/>
              <a:t>circumstanţele accidentului;</a:t>
            </a:r>
          </a:p>
          <a:p>
            <a:r>
              <a:rPr lang="vi-VN" sz="1400" dirty="0"/>
              <a:t>substanţele periculoase implicate;</a:t>
            </a:r>
          </a:p>
          <a:p>
            <a:r>
              <a:rPr lang="vi-VN" sz="1400" dirty="0"/>
              <a:t>datele disponibile pentru evaluarea efectelor accidentului asupra sănătăţii umane, asupra mediului şi proprietăţii;</a:t>
            </a:r>
          </a:p>
          <a:p>
            <a:r>
              <a:rPr lang="vi-VN" sz="1400" dirty="0"/>
              <a:t>măsurile de urgenţă adoptate;</a:t>
            </a:r>
          </a:p>
          <a:p>
            <a:r>
              <a:rPr lang="vi-VN" sz="1400" dirty="0"/>
              <a:t> să informeze autorităţile competente prevăzute la art. 6 alin. (2), într-un termen de maxim 30 de zile,  cu privire la măsurile avute în vedere:</a:t>
            </a:r>
          </a:p>
          <a:p>
            <a:r>
              <a:rPr lang="vi-VN" sz="1400" dirty="0"/>
              <a:t>pentru a atenua efectele pe termen mediu şi lung ale accidentului;</a:t>
            </a:r>
          </a:p>
          <a:p>
            <a:r>
              <a:rPr lang="vi-VN" sz="1400" dirty="0"/>
              <a:t>pentru a preveni repetarea unui astfel de accident;</a:t>
            </a:r>
          </a:p>
          <a:p>
            <a:r>
              <a:rPr lang="vi-VN" sz="1400" dirty="0"/>
              <a:t>să actualizeze informaţiile furnizate dacă cercetările ulterioare fac cunoscute date suplimentare care modifică informaţiile iniţiale sau concluziile stabilite.</a:t>
            </a:r>
          </a:p>
          <a:p>
            <a:endParaRPr lang="en-US" dirty="0"/>
          </a:p>
        </p:txBody>
      </p:sp>
      <p:sp>
        <p:nvSpPr>
          <p:cNvPr id="3" name="Title 2"/>
          <p:cNvSpPr>
            <a:spLocks noGrp="1"/>
          </p:cNvSpPr>
          <p:nvPr>
            <p:ph type="title"/>
          </p:nvPr>
        </p:nvSpPr>
        <p:spPr>
          <a:xfrm>
            <a:off x="576263" y="1052736"/>
            <a:ext cx="7991476" cy="863869"/>
          </a:xfrm>
        </p:spPr>
        <p:txBody>
          <a:bodyPr/>
          <a:lstStyle/>
          <a:p>
            <a:r>
              <a:rPr lang="vi-VN" sz="1800" dirty="0"/>
              <a:t>SECŢIUNEA a 13-a</a:t>
            </a:r>
            <a:br>
              <a:rPr lang="vi-VN" sz="1800" dirty="0"/>
            </a:br>
            <a:r>
              <a:rPr lang="vi-VN" sz="1800" dirty="0"/>
              <a:t>Informaţiile care trebuie furnizate de către operator şi acţiunile care trebuie întreprinse în urma producerii unui accident major</a:t>
            </a:r>
            <a:br>
              <a:rPr lang="vi-VN" sz="1800" dirty="0"/>
            </a:br>
            <a:endParaRPr lang="en-US" sz="1800" dirty="0"/>
          </a:p>
        </p:txBody>
      </p:sp>
      <p:sp>
        <p:nvSpPr>
          <p:cNvPr id="4" name="Slide Number Placeholder 3"/>
          <p:cNvSpPr>
            <a:spLocks noGrp="1"/>
          </p:cNvSpPr>
          <p:nvPr>
            <p:ph type="sldNum" sz="quarter" idx="4"/>
          </p:nvPr>
        </p:nvSpPr>
        <p:spPr/>
        <p:txBody>
          <a:bodyPr/>
          <a:lstStyle/>
          <a:p>
            <a:pPr>
              <a:defRPr/>
            </a:pPr>
            <a:r>
              <a:rPr lang="en-GB" smtClean="0"/>
              <a:t> </a:t>
            </a:r>
            <a:fld id="{A8158DD3-3AB0-A847-8F72-FCC7221D7BC2}" type="slidenum">
              <a:rPr lang="en-GB" smtClean="0"/>
              <a:pPr>
                <a:defRPr/>
              </a:pPr>
              <a:t>32</a:t>
            </a:fld>
            <a:r>
              <a:rPr lang="en-GB" smtClean="0"/>
              <a:t> |</a:t>
            </a:r>
            <a:endParaRPr lang="en-GB" dirty="0"/>
          </a:p>
        </p:txBody>
      </p:sp>
      <p:sp>
        <p:nvSpPr>
          <p:cNvPr id="5" name="Footer Placeholder 4"/>
          <p:cNvSpPr>
            <a:spLocks noGrp="1"/>
          </p:cNvSpPr>
          <p:nvPr>
            <p:ph type="ftr" sz="quarter" idx="3"/>
          </p:nvPr>
        </p:nvSpPr>
        <p:spPr/>
        <p:txBody>
          <a:bodyPr/>
          <a:lstStyle/>
          <a:p>
            <a:pPr>
              <a:defRPr/>
            </a:pPr>
            <a:r>
              <a:rPr lang="en-GB" smtClean="0"/>
              <a:t>Borealis L.A.T</a:t>
            </a:r>
            <a:endParaRPr lang="en-GB" dirty="0"/>
          </a:p>
        </p:txBody>
      </p:sp>
    </p:spTree>
    <p:extLst>
      <p:ext uri="{BB962C8B-B14F-4D97-AF65-F5344CB8AC3E}">
        <p14:creationId xmlns:p14="http://schemas.microsoft.com/office/powerpoint/2010/main" val="35386126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pPr>
              <a:lnSpc>
                <a:spcPct val="150000"/>
              </a:lnSpc>
              <a:buFont typeface="Wingdings" panose="05000000000000000000" pitchFamily="2" charset="2"/>
              <a:buChar char="ü"/>
            </a:pPr>
            <a:r>
              <a:rPr lang="en-US" sz="1600" b="1" dirty="0" smtClean="0"/>
              <a:t>ACTIVITATE PRELIMINARĂ</a:t>
            </a:r>
          </a:p>
          <a:p>
            <a:pPr>
              <a:lnSpc>
                <a:spcPct val="150000"/>
              </a:lnSpc>
              <a:buFont typeface="Wingdings" panose="05000000000000000000" pitchFamily="2" charset="2"/>
              <a:buChar char="ü"/>
            </a:pPr>
            <a:r>
              <a:rPr lang="en-US" sz="1600" b="1" dirty="0" smtClean="0"/>
              <a:t>VERIFICAREA </a:t>
            </a:r>
            <a:r>
              <a:rPr lang="en-US" sz="1600" b="1" dirty="0"/>
              <a:t>DOCUMENTELOR ŞI PRIMELE EVALUĂRI DE </a:t>
            </a:r>
            <a:r>
              <a:rPr lang="en-US" sz="1600" b="1" dirty="0" smtClean="0"/>
              <a:t>INSTALAŢIE, AMPLASAMENT</a:t>
            </a:r>
          </a:p>
          <a:p>
            <a:pPr>
              <a:lnSpc>
                <a:spcPct val="150000"/>
              </a:lnSpc>
              <a:buFont typeface="Wingdings" panose="05000000000000000000" pitchFamily="2" charset="2"/>
              <a:buChar char="ü"/>
            </a:pPr>
            <a:r>
              <a:rPr lang="en-US" sz="1600" b="1" dirty="0" smtClean="0"/>
              <a:t>CONTROLUL </a:t>
            </a:r>
            <a:r>
              <a:rPr lang="en-US" sz="1600" b="1" dirty="0"/>
              <a:t>TEHNIC ŞI </a:t>
            </a:r>
            <a:r>
              <a:rPr lang="en-US" sz="1600" b="1" dirty="0" smtClean="0"/>
              <a:t>OPERAŢIONAL</a:t>
            </a:r>
          </a:p>
          <a:p>
            <a:pPr>
              <a:lnSpc>
                <a:spcPct val="150000"/>
              </a:lnSpc>
              <a:buFont typeface="Wingdings" panose="05000000000000000000" pitchFamily="2" charset="2"/>
              <a:buChar char="ü"/>
            </a:pPr>
            <a:r>
              <a:rPr lang="en-US" sz="1600" b="1" dirty="0" smtClean="0"/>
              <a:t>INPECŢIA </a:t>
            </a:r>
            <a:r>
              <a:rPr lang="en-US" sz="1600" b="1" dirty="0"/>
              <a:t>INSTALAŢIILOR DIN AMPLASAMENT </a:t>
            </a:r>
            <a:r>
              <a:rPr lang="en-US" sz="1600" b="1" dirty="0" smtClean="0"/>
              <a:t> </a:t>
            </a:r>
          </a:p>
          <a:p>
            <a:pPr>
              <a:lnSpc>
                <a:spcPct val="150000"/>
              </a:lnSpc>
              <a:buFont typeface="Wingdings" panose="05000000000000000000" pitchFamily="2" charset="2"/>
              <a:buChar char="ü"/>
            </a:pPr>
            <a:r>
              <a:rPr lang="en-US" sz="1600" b="1" dirty="0" smtClean="0"/>
              <a:t>CONTROLUL DEPOZITELOR</a:t>
            </a:r>
          </a:p>
          <a:p>
            <a:pPr>
              <a:lnSpc>
                <a:spcPct val="150000"/>
              </a:lnSpc>
              <a:buFont typeface="Wingdings" panose="05000000000000000000" pitchFamily="2" charset="2"/>
              <a:buChar char="ü"/>
            </a:pPr>
            <a:r>
              <a:rPr lang="en-US" sz="1600" b="1" dirty="0" smtClean="0"/>
              <a:t>SIMULAREA </a:t>
            </a:r>
            <a:r>
              <a:rPr lang="en-US" sz="1600" b="1" dirty="0"/>
              <a:t>UNEI </a:t>
            </a:r>
            <a:r>
              <a:rPr lang="en-US" sz="1600" b="1" dirty="0" smtClean="0"/>
              <a:t>URGENŢE</a:t>
            </a:r>
          </a:p>
          <a:p>
            <a:pPr>
              <a:lnSpc>
                <a:spcPct val="150000"/>
              </a:lnSpc>
              <a:buFont typeface="Wingdings" panose="05000000000000000000" pitchFamily="2" charset="2"/>
              <a:buChar char="ü"/>
            </a:pPr>
            <a:r>
              <a:rPr lang="en-US" sz="1600" b="1" dirty="0" smtClean="0"/>
              <a:t>ACTIVITĂŢI </a:t>
            </a:r>
            <a:r>
              <a:rPr lang="en-US" sz="1600" b="1" dirty="0"/>
              <a:t>DE CONTROL ÎN PERIOADE DE NEFUNCŢIONARE A INSTALAŢIEI </a:t>
            </a:r>
            <a:r>
              <a:rPr lang="en-US" sz="1600" b="1" dirty="0" smtClean="0"/>
              <a:t>(SAU ÎNTR-O SINGURĂ INSTALAŢIE) PENTRU ACTIVITĂŢI DE ÎNTREŢINERE</a:t>
            </a:r>
          </a:p>
          <a:p>
            <a:endParaRPr lang="en-US" dirty="0"/>
          </a:p>
        </p:txBody>
      </p:sp>
      <p:sp>
        <p:nvSpPr>
          <p:cNvPr id="3" name="Title 2"/>
          <p:cNvSpPr>
            <a:spLocks noGrp="1"/>
          </p:cNvSpPr>
          <p:nvPr>
            <p:ph type="title"/>
          </p:nvPr>
        </p:nvSpPr>
        <p:spPr>
          <a:xfrm>
            <a:off x="586035" y="1124744"/>
            <a:ext cx="7991476" cy="791861"/>
          </a:xfrm>
        </p:spPr>
        <p:txBody>
          <a:bodyPr/>
          <a:lstStyle/>
          <a:p>
            <a:r>
              <a:rPr lang="pt-BR" sz="2400" dirty="0"/>
              <a:t>LISTE DE </a:t>
            </a:r>
            <a:r>
              <a:rPr lang="pt-BR" sz="2400" dirty="0" smtClean="0"/>
              <a:t>VERIFICARE PENTRU </a:t>
            </a:r>
            <a:r>
              <a:rPr lang="pt-BR" sz="2400" dirty="0"/>
              <a:t>INSPECŢIA</a:t>
            </a:r>
            <a:br>
              <a:rPr lang="pt-BR" sz="2400" dirty="0"/>
            </a:br>
            <a:r>
              <a:rPr lang="pt-BR" sz="2400" dirty="0"/>
              <a:t>AMPLASAMENTELOR </a:t>
            </a:r>
            <a:r>
              <a:rPr lang="pt-BR" sz="2400" dirty="0" smtClean="0"/>
              <a:t>CU ÎNGRĂŞĂMINTE</a:t>
            </a:r>
            <a:endParaRPr lang="en-US" sz="2400" dirty="0"/>
          </a:p>
        </p:txBody>
      </p:sp>
      <p:sp>
        <p:nvSpPr>
          <p:cNvPr id="4" name="Slide Number Placeholder 3"/>
          <p:cNvSpPr>
            <a:spLocks noGrp="1"/>
          </p:cNvSpPr>
          <p:nvPr>
            <p:ph type="sldNum" sz="quarter" idx="4"/>
          </p:nvPr>
        </p:nvSpPr>
        <p:spPr/>
        <p:txBody>
          <a:bodyPr/>
          <a:lstStyle/>
          <a:p>
            <a:pPr>
              <a:defRPr/>
            </a:pPr>
            <a:r>
              <a:rPr lang="en-GB" smtClean="0"/>
              <a:t> </a:t>
            </a:r>
            <a:fld id="{A8158DD3-3AB0-A847-8F72-FCC7221D7BC2}" type="slidenum">
              <a:rPr lang="en-GB" smtClean="0"/>
              <a:pPr>
                <a:defRPr/>
              </a:pPr>
              <a:t>33</a:t>
            </a:fld>
            <a:r>
              <a:rPr lang="en-GB" smtClean="0"/>
              <a:t> |</a:t>
            </a:r>
            <a:endParaRPr lang="en-GB" dirty="0"/>
          </a:p>
        </p:txBody>
      </p:sp>
      <p:sp>
        <p:nvSpPr>
          <p:cNvPr id="5" name="Footer Placeholder 4"/>
          <p:cNvSpPr>
            <a:spLocks noGrp="1"/>
          </p:cNvSpPr>
          <p:nvPr>
            <p:ph type="ftr" sz="quarter" idx="3"/>
          </p:nvPr>
        </p:nvSpPr>
        <p:spPr/>
        <p:txBody>
          <a:bodyPr/>
          <a:lstStyle/>
          <a:p>
            <a:pPr>
              <a:defRPr/>
            </a:pPr>
            <a:r>
              <a:rPr lang="en-GB" smtClean="0"/>
              <a:t>Borealis L.A.T</a:t>
            </a:r>
            <a:endParaRPr lang="en-GB" dirty="0"/>
          </a:p>
        </p:txBody>
      </p:sp>
      <p:graphicFrame>
        <p:nvGraphicFramePr>
          <p:cNvPr id="6" name="Obiect 5"/>
          <p:cNvGraphicFramePr>
            <a:graphicFrameLocks noChangeAspect="1"/>
          </p:cNvGraphicFramePr>
          <p:nvPr>
            <p:extLst>
              <p:ext uri="{D42A27DB-BD31-4B8C-83A1-F6EECF244321}">
                <p14:modId xmlns:p14="http://schemas.microsoft.com/office/powerpoint/2010/main" val="301351558"/>
              </p:ext>
            </p:extLst>
          </p:nvPr>
        </p:nvGraphicFramePr>
        <p:xfrm>
          <a:off x="755576" y="5886451"/>
          <a:ext cx="3295650" cy="514350"/>
        </p:xfrm>
        <a:graphic>
          <a:graphicData uri="http://schemas.openxmlformats.org/presentationml/2006/ole">
            <mc:AlternateContent xmlns:mc="http://schemas.openxmlformats.org/markup-compatibility/2006">
              <mc:Choice xmlns:v="urn:schemas-microsoft-com:vml" Requires="v">
                <p:oleObj spid="_x0000_s5131" name="Obiect shell arhivator" showAsIcon="1" r:id="rId3" imgW="2246400" imgH="489600" progId="Package">
                  <p:embed/>
                </p:oleObj>
              </mc:Choice>
              <mc:Fallback>
                <p:oleObj name="Obiect shell arhivator" showAsIcon="1" r:id="rId3" imgW="2246400" imgH="489600" progId="Package">
                  <p:embed/>
                  <p:pic>
                    <p:nvPicPr>
                      <p:cNvPr id="0" name=""/>
                      <p:cNvPicPr>
                        <a:picLocks noChangeAspect="1" noChangeArrowheads="1"/>
                      </p:cNvPicPr>
                      <p:nvPr/>
                    </p:nvPicPr>
                    <p:blipFill>
                      <a:blip r:embed="rId4"/>
                      <a:srcRect/>
                      <a:stretch>
                        <a:fillRect/>
                      </a:stretch>
                    </p:blipFill>
                    <p:spPr bwMode="auto">
                      <a:xfrm>
                        <a:off x="755576" y="5886451"/>
                        <a:ext cx="329565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39054995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alpha val="30000"/>
          </a:schemeClr>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15"/>
          </p:nvPr>
        </p:nvSpPr>
        <p:spPr/>
        <p:txBody>
          <a:bodyPr/>
          <a:lstStyle/>
          <a:p>
            <a:r>
              <a:rPr lang="en-GB" smtClean="0"/>
              <a:t>Borealis L.A.T</a:t>
            </a:r>
            <a:endParaRPr lang="en-GB" dirty="0"/>
          </a:p>
        </p:txBody>
      </p:sp>
      <p:sp>
        <p:nvSpPr>
          <p:cNvPr id="4" name="Slide Number Placeholder 3"/>
          <p:cNvSpPr>
            <a:spLocks noGrp="1"/>
          </p:cNvSpPr>
          <p:nvPr>
            <p:ph type="sldNum" sz="quarter" idx="16"/>
          </p:nvPr>
        </p:nvSpPr>
        <p:spPr/>
        <p:txBody>
          <a:bodyPr/>
          <a:lstStyle/>
          <a:p>
            <a:r>
              <a:rPr lang="en-GB" smtClean="0"/>
              <a:t> </a:t>
            </a:r>
            <a:fld id="{10277524-4FDD-4AE1-9B6C-2A85D1450FC3}" type="slidenum">
              <a:rPr lang="en-GB" smtClean="0"/>
              <a:pPr/>
              <a:t>34</a:t>
            </a:fld>
            <a:r>
              <a:rPr lang="en-GB" smtClean="0"/>
              <a:t> |</a:t>
            </a:r>
            <a:endParaRPr lang="en-GB" dirty="0"/>
          </a:p>
        </p:txBody>
      </p:sp>
      <p:sp>
        <p:nvSpPr>
          <p:cNvPr id="5" name="Titre 1"/>
          <p:cNvSpPr>
            <a:spLocks noGrp="1"/>
          </p:cNvSpPr>
          <p:nvPr>
            <p:ph type="subTitle" idx="1"/>
          </p:nvPr>
        </p:nvSpPr>
        <p:spPr>
          <a:xfrm>
            <a:off x="666750" y="1484784"/>
            <a:ext cx="7596188" cy="1059829"/>
          </a:xfrm>
        </p:spPr>
        <p:txBody>
          <a:bodyPr/>
          <a:lstStyle/>
          <a:p>
            <a:pPr algn="ctr" eaLnBrk="1" fontAlgn="auto" hangingPunct="1">
              <a:spcAft>
                <a:spcPts val="0"/>
              </a:spcAft>
              <a:defRPr/>
            </a:pPr>
            <a:r>
              <a:rPr lang="ro-RO" sz="4000" dirty="0" smtClean="0">
                <a:solidFill>
                  <a:schemeClr val="tx1">
                    <a:alpha val="52000"/>
                  </a:schemeClr>
                </a:solidFill>
              </a:rPr>
              <a:t>Vă mulțumesc pentru atenție</a:t>
            </a:r>
            <a:r>
              <a:rPr lang="fr-BE" sz="4000" dirty="0" smtClean="0">
                <a:solidFill>
                  <a:schemeClr val="tx1">
                    <a:alpha val="52000"/>
                  </a:schemeClr>
                </a:solidFill>
              </a:rPr>
              <a:t> !!!</a:t>
            </a:r>
          </a:p>
        </p:txBody>
      </p:sp>
    </p:spTree>
    <p:extLst>
      <p:ext uri="{BB962C8B-B14F-4D97-AF65-F5344CB8AC3E}">
        <p14:creationId xmlns:p14="http://schemas.microsoft.com/office/powerpoint/2010/main" val="6148317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sz="2800" dirty="0"/>
              <a:t>Borealis </a:t>
            </a:r>
            <a:r>
              <a:rPr lang="ro-RO" sz="2800" dirty="0" smtClean="0"/>
              <a:t>furnizează soluţii inovatoare în trei sectoare de activitate</a:t>
            </a:r>
            <a:endParaRPr lang="en-GB" dirty="0"/>
          </a:p>
        </p:txBody>
      </p:sp>
      <p:sp>
        <p:nvSpPr>
          <p:cNvPr id="7" name="Slide Number Placeholder 6"/>
          <p:cNvSpPr>
            <a:spLocks noGrp="1"/>
          </p:cNvSpPr>
          <p:nvPr>
            <p:ph type="sldNum" sz="quarter" idx="4"/>
          </p:nvPr>
        </p:nvSpPr>
        <p:spPr/>
        <p:txBody>
          <a:bodyPr/>
          <a:lstStyle/>
          <a:p>
            <a:pPr>
              <a:defRPr/>
            </a:pPr>
            <a:r>
              <a:rPr lang="en-GB" smtClean="0"/>
              <a:t> </a:t>
            </a:r>
            <a:fld id="{A8158DD3-3AB0-A847-8F72-FCC7221D7BC2}" type="slidenum">
              <a:rPr lang="en-GB" smtClean="0"/>
              <a:pPr>
                <a:defRPr/>
              </a:pPr>
              <a:t>4</a:t>
            </a:fld>
            <a:r>
              <a:rPr lang="en-GB" smtClean="0"/>
              <a:t> |</a:t>
            </a:r>
            <a:endParaRPr lang="en-GB" dirty="0"/>
          </a:p>
        </p:txBody>
      </p:sp>
      <p:sp>
        <p:nvSpPr>
          <p:cNvPr id="6" name="Footer Placeholder 5"/>
          <p:cNvSpPr>
            <a:spLocks noGrp="1"/>
          </p:cNvSpPr>
          <p:nvPr>
            <p:ph type="ftr" sz="quarter" idx="3"/>
          </p:nvPr>
        </p:nvSpPr>
        <p:spPr/>
        <p:txBody>
          <a:bodyPr/>
          <a:lstStyle/>
          <a:p>
            <a:pPr>
              <a:defRPr/>
            </a:pPr>
            <a:r>
              <a:rPr lang="en-GB" smtClean="0"/>
              <a:t>Borealis L.A.T</a:t>
            </a:r>
            <a:endParaRPr lang="en-GB" dirty="0"/>
          </a:p>
        </p:txBody>
      </p:sp>
      <p:sp>
        <p:nvSpPr>
          <p:cNvPr id="12" name="Textplatzhalter 3"/>
          <p:cNvSpPr txBox="1">
            <a:spLocks/>
          </p:cNvSpPr>
          <p:nvPr/>
        </p:nvSpPr>
        <p:spPr>
          <a:xfrm>
            <a:off x="612192" y="3753693"/>
            <a:ext cx="2590800" cy="2411611"/>
          </a:xfrm>
          <a:prstGeom prst="rect">
            <a:avLst/>
          </a:prstGeom>
          <a:solidFill>
            <a:srgbClr val="019FEA">
              <a:alpha val="49804"/>
            </a:srgbClr>
          </a:solidFill>
        </p:spPr>
        <p:txBody>
          <a:bodyPr/>
          <a:lstStyle>
            <a:lvl1pPr marL="252000" indent="-252000" algn="l" defTabSz="914400" rtl="0" eaLnBrk="1" latinLnBrk="0" hangingPunct="1">
              <a:lnSpc>
                <a:spcPct val="100000"/>
              </a:lnSpc>
              <a:spcBef>
                <a:spcPts val="0"/>
              </a:spcBef>
              <a:spcAft>
                <a:spcPts val="400"/>
              </a:spcAft>
              <a:buFont typeface="Symbol" pitchFamily="18" charset="2"/>
              <a:buChar char="-"/>
              <a:defRPr sz="1800" kern="1200">
                <a:solidFill>
                  <a:schemeClr val="tx1"/>
                </a:solidFill>
                <a:latin typeface="+mn-lt"/>
                <a:ea typeface="+mn-ea"/>
                <a:cs typeface="+mn-cs"/>
              </a:defRPr>
            </a:lvl1pPr>
            <a:lvl2pPr marL="504000" indent="-252000" algn="l" defTabSz="914400" rtl="0" eaLnBrk="1" latinLnBrk="0" hangingPunct="1">
              <a:lnSpc>
                <a:spcPct val="100000"/>
              </a:lnSpc>
              <a:spcBef>
                <a:spcPts val="0"/>
              </a:spcBef>
              <a:spcAft>
                <a:spcPts val="400"/>
              </a:spcAft>
              <a:buFont typeface="Symbol" pitchFamily="18" charset="2"/>
              <a:buChar char="-"/>
              <a:defRPr sz="1800" kern="1200">
                <a:solidFill>
                  <a:schemeClr val="tx1"/>
                </a:solidFill>
                <a:latin typeface="+mn-lt"/>
                <a:ea typeface="+mn-ea"/>
                <a:cs typeface="+mn-cs"/>
              </a:defRPr>
            </a:lvl2pPr>
            <a:lvl3pPr marL="756000" indent="-252000" algn="l" defTabSz="914400" rtl="0" eaLnBrk="1" latinLnBrk="0" hangingPunct="1">
              <a:lnSpc>
                <a:spcPct val="100000"/>
              </a:lnSpc>
              <a:spcBef>
                <a:spcPts val="0"/>
              </a:spcBef>
              <a:spcAft>
                <a:spcPts val="400"/>
              </a:spcAft>
              <a:buFont typeface="Symbol" pitchFamily="18" charset="2"/>
              <a:buChar char="-"/>
              <a:defRPr sz="1800" kern="1200">
                <a:solidFill>
                  <a:schemeClr val="tx1"/>
                </a:solidFill>
                <a:latin typeface="+mn-lt"/>
                <a:ea typeface="+mn-ea"/>
                <a:cs typeface="+mn-cs"/>
              </a:defRPr>
            </a:lvl3pPr>
            <a:lvl4pPr marL="1008000" indent="-252000" algn="l" defTabSz="914400" rtl="0" eaLnBrk="1" latinLnBrk="0" hangingPunct="1">
              <a:lnSpc>
                <a:spcPct val="100000"/>
              </a:lnSpc>
              <a:spcBef>
                <a:spcPts val="0"/>
              </a:spcBef>
              <a:spcAft>
                <a:spcPts val="400"/>
              </a:spcAft>
              <a:buFont typeface="Symbol" pitchFamily="18" charset="2"/>
              <a:buChar char="-"/>
              <a:defRPr sz="1800" kern="1200">
                <a:solidFill>
                  <a:schemeClr val="tx1"/>
                </a:solidFill>
                <a:latin typeface="+mn-lt"/>
                <a:ea typeface="+mn-ea"/>
                <a:cs typeface="+mn-cs"/>
              </a:defRPr>
            </a:lvl4pPr>
            <a:lvl5pPr marL="1260000" indent="-252000" algn="l" defTabSz="914400" rtl="0" eaLnBrk="1" latinLnBrk="0" hangingPunct="1">
              <a:lnSpc>
                <a:spcPct val="100000"/>
              </a:lnSpc>
              <a:spcBef>
                <a:spcPts val="0"/>
              </a:spcBef>
              <a:spcAft>
                <a:spcPts val="400"/>
              </a:spcAft>
              <a:buFont typeface="Symbol"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600"/>
              </a:spcBef>
              <a:spcAft>
                <a:spcPts val="600"/>
              </a:spcAft>
              <a:buFont typeface="Symbol" pitchFamily="18" charset="2"/>
              <a:buNone/>
            </a:pPr>
            <a:r>
              <a:rPr lang="ro-RO" sz="1300" b="1" dirty="0" err="1" smtClean="0">
                <a:solidFill>
                  <a:srgbClr val="000000"/>
                </a:solidFill>
                <a:cs typeface="Arial"/>
              </a:rPr>
              <a:t>Poliolefinele</a:t>
            </a:r>
            <a:r>
              <a:rPr lang="ro-RO" sz="1300" b="1" dirty="0" smtClean="0">
                <a:solidFill>
                  <a:srgbClr val="000000"/>
                </a:solidFill>
                <a:cs typeface="Arial"/>
              </a:rPr>
              <a:t> </a:t>
            </a:r>
            <a:r>
              <a:rPr lang="en-GB" sz="1300" b="1" dirty="0" err="1" smtClean="0">
                <a:solidFill>
                  <a:srgbClr val="000000"/>
                </a:solidFill>
                <a:cs typeface="Arial"/>
              </a:rPr>
              <a:t>Boreali</a:t>
            </a:r>
            <a:r>
              <a:rPr lang="ro-RO" sz="1300" b="1" dirty="0" smtClean="0">
                <a:solidFill>
                  <a:srgbClr val="000000"/>
                </a:solidFill>
                <a:cs typeface="Arial"/>
              </a:rPr>
              <a:t>s</a:t>
            </a:r>
            <a:endParaRPr lang="en-GB" sz="1300" b="1" dirty="0" smtClean="0">
              <a:solidFill>
                <a:srgbClr val="000000"/>
              </a:solidFill>
              <a:cs typeface="Arial"/>
            </a:endParaRPr>
          </a:p>
          <a:p>
            <a:pPr marL="0" indent="0">
              <a:spcBef>
                <a:spcPts val="600"/>
              </a:spcBef>
              <a:buNone/>
            </a:pPr>
            <a:r>
              <a:rPr lang="en-GB" sz="1300" dirty="0" smtClean="0">
                <a:solidFill>
                  <a:srgbClr val="000000"/>
                </a:solidFill>
                <a:cs typeface="Arial"/>
              </a:rPr>
              <a:t>Borealis </a:t>
            </a:r>
            <a:r>
              <a:rPr lang="ro-RO" sz="1300" dirty="0" smtClean="0">
                <a:solidFill>
                  <a:srgbClr val="000000"/>
                </a:solidFill>
                <a:cs typeface="Arial"/>
              </a:rPr>
              <a:t>este în str</a:t>
            </a:r>
            <a:r>
              <a:rPr lang="ro-RO" sz="1300" dirty="0" smtClean="0"/>
              <a:t>â</a:t>
            </a:r>
            <a:r>
              <a:rPr lang="ro-RO" sz="1300" dirty="0" smtClean="0">
                <a:solidFill>
                  <a:srgbClr val="000000"/>
                </a:solidFill>
                <a:cs typeface="Arial"/>
              </a:rPr>
              <a:t>nsă  colaborare  cu clien</a:t>
            </a:r>
            <a:r>
              <a:rPr lang="ro-RO" sz="1400" dirty="0" smtClean="0">
                <a:latin typeface="Arial" pitchFamily="34" charset="0"/>
                <a:cs typeface="Arial" pitchFamily="34" charset="0"/>
              </a:rPr>
              <a:t>ţ</a:t>
            </a:r>
            <a:r>
              <a:rPr lang="ro-RO" sz="1300" dirty="0" smtClean="0">
                <a:solidFill>
                  <a:srgbClr val="000000"/>
                </a:solidFill>
                <a:cs typeface="Arial"/>
              </a:rPr>
              <a:t>ii și partenerii din industrie pentru a dezvolta noi materiale plastice </a:t>
            </a:r>
            <a:r>
              <a:rPr lang="ro-RO" sz="1300" dirty="0" smtClean="0">
                <a:cs typeface="Arial"/>
              </a:rPr>
              <a:t>mai valoroase </a:t>
            </a:r>
            <a:r>
              <a:rPr lang="ro-RO" sz="1300" dirty="0">
                <a:solidFill>
                  <a:srgbClr val="000000"/>
                </a:solidFill>
                <a:cs typeface="Arial"/>
              </a:rPr>
              <a:t>ș</a:t>
            </a:r>
            <a:r>
              <a:rPr lang="ro-RO" sz="1300" dirty="0" smtClean="0">
                <a:solidFill>
                  <a:srgbClr val="000000"/>
                </a:solidFill>
                <a:cs typeface="Arial"/>
              </a:rPr>
              <a:t>i mai sigure, ob</a:t>
            </a:r>
            <a:r>
              <a:rPr lang="ro-RO" sz="1300" dirty="0" smtClean="0">
                <a:latin typeface="Arial" pitchFamily="34" charset="0"/>
                <a:cs typeface="Arial" pitchFamily="34" charset="0"/>
              </a:rPr>
              <a:t>ţ</a:t>
            </a:r>
            <a:r>
              <a:rPr lang="ro-RO" sz="1300" dirty="0" smtClean="0">
                <a:solidFill>
                  <a:srgbClr val="000000"/>
                </a:solidFill>
                <a:cs typeface="Arial"/>
              </a:rPr>
              <a:t>in</a:t>
            </a:r>
            <a:r>
              <a:rPr lang="ro-RO" sz="1300" dirty="0" smtClean="0"/>
              <a:t>â</a:t>
            </a:r>
            <a:r>
              <a:rPr lang="ro-RO" sz="1300" dirty="0" smtClean="0">
                <a:solidFill>
                  <a:srgbClr val="000000"/>
                </a:solidFill>
                <a:cs typeface="Arial"/>
              </a:rPr>
              <a:t>nd de asemenea produse cu greutate redusă și cu un cost de produc</a:t>
            </a:r>
            <a:r>
              <a:rPr lang="ro-RO" sz="1400" dirty="0" smtClean="0">
                <a:latin typeface="Arial" pitchFamily="34" charset="0"/>
                <a:cs typeface="Arial" pitchFamily="34" charset="0"/>
              </a:rPr>
              <a:t>ţ</a:t>
            </a:r>
            <a:r>
              <a:rPr lang="ro-RO" sz="1300" dirty="0" smtClean="0">
                <a:solidFill>
                  <a:srgbClr val="000000"/>
                </a:solidFill>
                <a:cs typeface="Arial"/>
              </a:rPr>
              <a:t>ie mai mic.</a:t>
            </a:r>
            <a:endParaRPr lang="en-GB" sz="1300" dirty="0" smtClean="0">
              <a:solidFill>
                <a:srgbClr val="000000"/>
              </a:solidFill>
              <a:cs typeface="Arial"/>
            </a:endParaRPr>
          </a:p>
        </p:txBody>
      </p:sp>
      <p:sp>
        <p:nvSpPr>
          <p:cNvPr id="13" name="Textplatzhalter 4"/>
          <p:cNvSpPr txBox="1">
            <a:spLocks/>
          </p:cNvSpPr>
          <p:nvPr/>
        </p:nvSpPr>
        <p:spPr>
          <a:xfrm>
            <a:off x="3313310" y="3753949"/>
            <a:ext cx="2590800" cy="2411355"/>
          </a:xfrm>
          <a:prstGeom prst="rect">
            <a:avLst/>
          </a:prstGeom>
          <a:solidFill>
            <a:srgbClr val="019FEA">
              <a:alpha val="49804"/>
            </a:srgbClr>
          </a:solidFill>
        </p:spPr>
        <p:txBody>
          <a:bodyPr/>
          <a:lstStyle>
            <a:lvl1pPr marL="252000" indent="-252000" algn="l" defTabSz="914400" rtl="0" eaLnBrk="1" latinLnBrk="0" hangingPunct="1">
              <a:lnSpc>
                <a:spcPct val="100000"/>
              </a:lnSpc>
              <a:spcBef>
                <a:spcPts val="0"/>
              </a:spcBef>
              <a:spcAft>
                <a:spcPts val="400"/>
              </a:spcAft>
              <a:buFont typeface="Symbol" pitchFamily="18" charset="2"/>
              <a:buChar char="-"/>
              <a:defRPr sz="1800" kern="1200">
                <a:solidFill>
                  <a:schemeClr val="tx1"/>
                </a:solidFill>
                <a:latin typeface="+mn-lt"/>
                <a:ea typeface="+mn-ea"/>
                <a:cs typeface="+mn-cs"/>
              </a:defRPr>
            </a:lvl1pPr>
            <a:lvl2pPr marL="504000" indent="-252000" algn="l" defTabSz="914400" rtl="0" eaLnBrk="1" latinLnBrk="0" hangingPunct="1">
              <a:lnSpc>
                <a:spcPct val="100000"/>
              </a:lnSpc>
              <a:spcBef>
                <a:spcPts val="0"/>
              </a:spcBef>
              <a:spcAft>
                <a:spcPts val="400"/>
              </a:spcAft>
              <a:buFont typeface="Symbol" pitchFamily="18" charset="2"/>
              <a:buChar char="-"/>
              <a:defRPr sz="1800" kern="1200">
                <a:solidFill>
                  <a:schemeClr val="tx1"/>
                </a:solidFill>
                <a:latin typeface="+mn-lt"/>
                <a:ea typeface="+mn-ea"/>
                <a:cs typeface="+mn-cs"/>
              </a:defRPr>
            </a:lvl2pPr>
            <a:lvl3pPr marL="756000" indent="-252000" algn="l" defTabSz="914400" rtl="0" eaLnBrk="1" latinLnBrk="0" hangingPunct="1">
              <a:lnSpc>
                <a:spcPct val="100000"/>
              </a:lnSpc>
              <a:spcBef>
                <a:spcPts val="0"/>
              </a:spcBef>
              <a:spcAft>
                <a:spcPts val="400"/>
              </a:spcAft>
              <a:buFont typeface="Symbol" pitchFamily="18" charset="2"/>
              <a:buChar char="-"/>
              <a:defRPr sz="1800" kern="1200">
                <a:solidFill>
                  <a:schemeClr val="tx1"/>
                </a:solidFill>
                <a:latin typeface="+mn-lt"/>
                <a:ea typeface="+mn-ea"/>
                <a:cs typeface="+mn-cs"/>
              </a:defRPr>
            </a:lvl3pPr>
            <a:lvl4pPr marL="1008000" indent="-252000" algn="l" defTabSz="914400" rtl="0" eaLnBrk="1" latinLnBrk="0" hangingPunct="1">
              <a:lnSpc>
                <a:spcPct val="100000"/>
              </a:lnSpc>
              <a:spcBef>
                <a:spcPts val="0"/>
              </a:spcBef>
              <a:spcAft>
                <a:spcPts val="400"/>
              </a:spcAft>
              <a:buFont typeface="Symbol" pitchFamily="18" charset="2"/>
              <a:buChar char="-"/>
              <a:defRPr sz="1800" kern="1200">
                <a:solidFill>
                  <a:schemeClr val="tx1"/>
                </a:solidFill>
                <a:latin typeface="+mn-lt"/>
                <a:ea typeface="+mn-ea"/>
                <a:cs typeface="+mn-cs"/>
              </a:defRPr>
            </a:lvl4pPr>
            <a:lvl5pPr marL="1260000" indent="-252000" algn="l" defTabSz="914400" rtl="0" eaLnBrk="1" latinLnBrk="0" hangingPunct="1">
              <a:lnSpc>
                <a:spcPct val="100000"/>
              </a:lnSpc>
              <a:spcBef>
                <a:spcPts val="0"/>
              </a:spcBef>
              <a:spcAft>
                <a:spcPts val="400"/>
              </a:spcAft>
              <a:buFont typeface="Symbol"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600"/>
              </a:spcBef>
              <a:spcAft>
                <a:spcPts val="600"/>
              </a:spcAft>
              <a:buFont typeface="Symbol" pitchFamily="18" charset="2"/>
              <a:buNone/>
            </a:pPr>
            <a:r>
              <a:rPr lang="ro-RO" sz="1300" b="1" dirty="0" smtClean="0">
                <a:solidFill>
                  <a:srgbClr val="000000"/>
                </a:solidFill>
                <a:cs typeface="Arial"/>
              </a:rPr>
              <a:t>Substanţele chimice de bază </a:t>
            </a:r>
            <a:r>
              <a:rPr lang="en-GB" sz="1300" b="1" dirty="0" err="1" smtClean="0">
                <a:solidFill>
                  <a:srgbClr val="000000"/>
                </a:solidFill>
                <a:cs typeface="Arial"/>
              </a:rPr>
              <a:t>Boreali</a:t>
            </a:r>
            <a:r>
              <a:rPr lang="ro-RO" sz="1300" b="1" dirty="0" smtClean="0">
                <a:solidFill>
                  <a:srgbClr val="000000"/>
                </a:solidFill>
                <a:cs typeface="Arial"/>
              </a:rPr>
              <a:t>s</a:t>
            </a:r>
            <a:endParaRPr lang="en-GB" sz="1300" b="1" dirty="0" smtClean="0">
              <a:solidFill>
                <a:srgbClr val="000000"/>
              </a:solidFill>
              <a:cs typeface="Arial"/>
            </a:endParaRPr>
          </a:p>
          <a:p>
            <a:pPr marL="0" indent="0">
              <a:spcBef>
                <a:spcPts val="600"/>
              </a:spcBef>
              <a:buNone/>
            </a:pPr>
            <a:r>
              <a:rPr lang="en-GB" sz="1300" dirty="0" smtClean="0">
                <a:solidFill>
                  <a:srgbClr val="000000"/>
                </a:solidFill>
                <a:cs typeface="Arial"/>
              </a:rPr>
              <a:t>Borealis </a:t>
            </a:r>
            <a:r>
              <a:rPr lang="ro-RO" sz="1300" dirty="0" smtClean="0">
                <a:solidFill>
                  <a:srgbClr val="000000"/>
                </a:solidFill>
                <a:cs typeface="Arial"/>
              </a:rPr>
              <a:t>continuă să dezvolte profitabila divizie de substan</a:t>
            </a:r>
            <a:r>
              <a:rPr lang="ro-RO" sz="1400" dirty="0" smtClean="0">
                <a:latin typeface="Arial" pitchFamily="34" charset="0"/>
                <a:cs typeface="Arial" pitchFamily="34" charset="0"/>
              </a:rPr>
              <a:t>ţ</a:t>
            </a:r>
            <a:r>
              <a:rPr lang="ro-RO" sz="1300" dirty="0" smtClean="0">
                <a:solidFill>
                  <a:srgbClr val="000000"/>
                </a:solidFill>
                <a:cs typeface="Arial"/>
              </a:rPr>
              <a:t>e chimice de baza baz</a:t>
            </a:r>
            <a:r>
              <a:rPr lang="ro-RO" sz="1300" dirty="0" smtClean="0"/>
              <a:t>â</a:t>
            </a:r>
            <a:r>
              <a:rPr lang="ro-RO" sz="1300" dirty="0" smtClean="0">
                <a:solidFill>
                  <a:srgbClr val="000000"/>
                </a:solidFill>
                <a:cs typeface="Arial"/>
              </a:rPr>
              <a:t>ndu-se </a:t>
            </a:r>
            <a:r>
              <a:rPr lang="ro-RO" sz="1300" dirty="0" err="1" smtClean="0">
                <a:solidFill>
                  <a:srgbClr val="000000"/>
                </a:solidFill>
                <a:cs typeface="Arial"/>
              </a:rPr>
              <a:t>atăt</a:t>
            </a:r>
            <a:r>
              <a:rPr lang="ro-RO" sz="1300" dirty="0" smtClean="0">
                <a:solidFill>
                  <a:srgbClr val="000000"/>
                </a:solidFill>
                <a:cs typeface="Arial"/>
              </a:rPr>
              <a:t> pe tehnologiile patentate cât și pe atuurile forte ale companiei: logistica si capacitatea de integrare. </a:t>
            </a:r>
            <a:endParaRPr lang="en-GB" sz="1300" dirty="0" smtClean="0">
              <a:solidFill>
                <a:srgbClr val="000000"/>
              </a:solidFill>
              <a:cs typeface="Arial"/>
            </a:endParaRPr>
          </a:p>
          <a:p>
            <a:pPr marL="0" indent="0">
              <a:buFont typeface="Symbol" pitchFamily="18" charset="2"/>
              <a:buNone/>
            </a:pPr>
            <a:endParaRPr lang="de-DE" dirty="0"/>
          </a:p>
        </p:txBody>
      </p:sp>
      <p:sp>
        <p:nvSpPr>
          <p:cNvPr id="14" name="Textplatzhalter 5"/>
          <p:cNvSpPr txBox="1">
            <a:spLocks/>
          </p:cNvSpPr>
          <p:nvPr/>
        </p:nvSpPr>
        <p:spPr>
          <a:xfrm>
            <a:off x="6013648" y="3753949"/>
            <a:ext cx="2590800" cy="2411355"/>
          </a:xfrm>
          <a:prstGeom prst="rect">
            <a:avLst/>
          </a:prstGeom>
          <a:solidFill>
            <a:srgbClr val="019FEA">
              <a:alpha val="49804"/>
            </a:srgbClr>
          </a:solidFill>
        </p:spPr>
        <p:txBody>
          <a:bodyPr>
            <a:normAutofit fontScale="62500" lnSpcReduction="20000"/>
          </a:bodyPr>
          <a:lstStyle>
            <a:lvl1pPr marL="252000" indent="-252000" algn="l" defTabSz="914400" rtl="0" eaLnBrk="1" latinLnBrk="0" hangingPunct="1">
              <a:lnSpc>
                <a:spcPct val="100000"/>
              </a:lnSpc>
              <a:spcBef>
                <a:spcPts val="0"/>
              </a:spcBef>
              <a:spcAft>
                <a:spcPts val="400"/>
              </a:spcAft>
              <a:buFont typeface="Symbol" pitchFamily="18" charset="2"/>
              <a:buChar char="-"/>
              <a:defRPr sz="1800" kern="1200">
                <a:solidFill>
                  <a:schemeClr val="tx1"/>
                </a:solidFill>
                <a:latin typeface="+mn-lt"/>
                <a:ea typeface="+mn-ea"/>
                <a:cs typeface="+mn-cs"/>
              </a:defRPr>
            </a:lvl1pPr>
            <a:lvl2pPr marL="504000" indent="-252000" algn="l" defTabSz="914400" rtl="0" eaLnBrk="1" latinLnBrk="0" hangingPunct="1">
              <a:lnSpc>
                <a:spcPct val="100000"/>
              </a:lnSpc>
              <a:spcBef>
                <a:spcPts val="0"/>
              </a:spcBef>
              <a:spcAft>
                <a:spcPts val="400"/>
              </a:spcAft>
              <a:buFont typeface="Symbol" pitchFamily="18" charset="2"/>
              <a:buChar char="-"/>
              <a:defRPr sz="1800" kern="1200">
                <a:solidFill>
                  <a:schemeClr val="tx1"/>
                </a:solidFill>
                <a:latin typeface="+mn-lt"/>
                <a:ea typeface="+mn-ea"/>
                <a:cs typeface="+mn-cs"/>
              </a:defRPr>
            </a:lvl2pPr>
            <a:lvl3pPr marL="756000" indent="-252000" algn="l" defTabSz="914400" rtl="0" eaLnBrk="1" latinLnBrk="0" hangingPunct="1">
              <a:lnSpc>
                <a:spcPct val="100000"/>
              </a:lnSpc>
              <a:spcBef>
                <a:spcPts val="0"/>
              </a:spcBef>
              <a:spcAft>
                <a:spcPts val="400"/>
              </a:spcAft>
              <a:buFont typeface="Symbol" pitchFamily="18" charset="2"/>
              <a:buChar char="-"/>
              <a:defRPr sz="1800" kern="1200">
                <a:solidFill>
                  <a:schemeClr val="tx1"/>
                </a:solidFill>
                <a:latin typeface="+mn-lt"/>
                <a:ea typeface="+mn-ea"/>
                <a:cs typeface="+mn-cs"/>
              </a:defRPr>
            </a:lvl3pPr>
            <a:lvl4pPr marL="1008000" indent="-252000" algn="l" defTabSz="914400" rtl="0" eaLnBrk="1" latinLnBrk="0" hangingPunct="1">
              <a:lnSpc>
                <a:spcPct val="100000"/>
              </a:lnSpc>
              <a:spcBef>
                <a:spcPts val="0"/>
              </a:spcBef>
              <a:spcAft>
                <a:spcPts val="400"/>
              </a:spcAft>
              <a:buFont typeface="Symbol" pitchFamily="18" charset="2"/>
              <a:buChar char="-"/>
              <a:defRPr sz="1800" kern="1200">
                <a:solidFill>
                  <a:schemeClr val="tx1"/>
                </a:solidFill>
                <a:latin typeface="+mn-lt"/>
                <a:ea typeface="+mn-ea"/>
                <a:cs typeface="+mn-cs"/>
              </a:defRPr>
            </a:lvl4pPr>
            <a:lvl5pPr marL="1260000" indent="-252000" algn="l" defTabSz="914400" rtl="0" eaLnBrk="1" latinLnBrk="0" hangingPunct="1">
              <a:lnSpc>
                <a:spcPct val="100000"/>
              </a:lnSpc>
              <a:spcBef>
                <a:spcPts val="0"/>
              </a:spcBef>
              <a:spcAft>
                <a:spcPts val="400"/>
              </a:spcAft>
              <a:buFont typeface="Symbol"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600"/>
              </a:spcBef>
              <a:spcAft>
                <a:spcPts val="600"/>
              </a:spcAft>
              <a:buFont typeface="Symbol" pitchFamily="18" charset="2"/>
              <a:buNone/>
            </a:pPr>
            <a:r>
              <a:rPr lang="ro-RO" sz="2100" b="1" dirty="0" smtClean="0">
                <a:solidFill>
                  <a:srgbClr val="000000"/>
                </a:solidFill>
                <a:cs typeface="Arial"/>
              </a:rPr>
              <a:t>Îngrăşămintele </a:t>
            </a:r>
            <a:r>
              <a:rPr lang="en-GB" sz="2100" b="1" dirty="0" smtClean="0">
                <a:solidFill>
                  <a:srgbClr val="000000"/>
                </a:solidFill>
                <a:cs typeface="Arial"/>
              </a:rPr>
              <a:t>Borealis</a:t>
            </a:r>
          </a:p>
          <a:p>
            <a:pPr marL="0" indent="0">
              <a:spcBef>
                <a:spcPts val="600"/>
              </a:spcBef>
              <a:buNone/>
            </a:pPr>
            <a:r>
              <a:rPr lang="en-GB" sz="2100" dirty="0" smtClean="0">
                <a:solidFill>
                  <a:srgbClr val="000000"/>
                </a:solidFill>
                <a:cs typeface="Arial"/>
              </a:rPr>
              <a:t>Borealis </a:t>
            </a:r>
            <a:r>
              <a:rPr lang="ro-RO" sz="2100" dirty="0" smtClean="0">
                <a:solidFill>
                  <a:srgbClr val="000000"/>
                </a:solidFill>
                <a:cs typeface="Arial"/>
              </a:rPr>
              <a:t>furnizează cinci milioane de tone de îngrăşăminte şi produse pe bază de azot tehnic pe an, prin</a:t>
            </a:r>
            <a:r>
              <a:rPr lang="en-GB" sz="2100" dirty="0" smtClean="0">
                <a:solidFill>
                  <a:srgbClr val="000000"/>
                </a:solidFill>
                <a:cs typeface="Arial"/>
              </a:rPr>
              <a:t> </a:t>
            </a:r>
            <a:r>
              <a:rPr lang="ro-RO" sz="2100" dirty="0" smtClean="0">
                <a:solidFill>
                  <a:srgbClr val="000000"/>
                </a:solidFill>
                <a:cs typeface="Arial"/>
              </a:rPr>
              <a:t>reţeaua sa de distribuţie; </a:t>
            </a:r>
            <a:r>
              <a:rPr lang="en-GB" sz="2100" dirty="0" smtClean="0">
                <a:solidFill>
                  <a:srgbClr val="000000"/>
                </a:solidFill>
                <a:cs typeface="Arial"/>
              </a:rPr>
              <a:t>Borealis L.A.T</a:t>
            </a:r>
            <a:r>
              <a:rPr lang="ro-RO" sz="2100" dirty="0" smtClean="0">
                <a:solidFill>
                  <a:srgbClr val="000000"/>
                </a:solidFill>
                <a:cs typeface="Arial"/>
              </a:rPr>
              <a:t> </a:t>
            </a:r>
            <a:r>
              <a:rPr lang="en-GB" sz="2100" dirty="0" smtClean="0">
                <a:solidFill>
                  <a:srgbClr val="000000"/>
                </a:solidFill>
                <a:cs typeface="Arial"/>
              </a:rPr>
              <a:t>Borealis </a:t>
            </a:r>
            <a:r>
              <a:rPr lang="ro-RO" sz="2100" dirty="0" smtClean="0">
                <a:solidFill>
                  <a:srgbClr val="000000"/>
                </a:solidFill>
                <a:cs typeface="Arial"/>
              </a:rPr>
              <a:t>este lider de pia</a:t>
            </a:r>
            <a:r>
              <a:rPr lang="ro-RO" sz="1400" dirty="0" smtClean="0">
                <a:latin typeface="Arial" pitchFamily="34" charset="0"/>
                <a:cs typeface="Arial" pitchFamily="34" charset="0"/>
              </a:rPr>
              <a:t>ţ</a:t>
            </a:r>
            <a:r>
              <a:rPr lang="ro-RO" sz="2100" dirty="0" smtClean="0">
                <a:solidFill>
                  <a:srgbClr val="000000"/>
                </a:solidFill>
                <a:cs typeface="Arial"/>
              </a:rPr>
              <a:t>a în industria îngră</a:t>
            </a:r>
            <a:r>
              <a:rPr lang="ro-RO" sz="2100" dirty="0" smtClean="0">
                <a:latin typeface="Arial" pitchFamily="34" charset="0"/>
                <a:cs typeface="Arial" pitchFamily="34" charset="0"/>
              </a:rPr>
              <a:t>ş</a:t>
            </a:r>
            <a:r>
              <a:rPr lang="ro-RO" sz="2100" dirty="0" smtClean="0">
                <a:solidFill>
                  <a:srgbClr val="000000"/>
                </a:solidFill>
                <a:cs typeface="Arial"/>
              </a:rPr>
              <a:t>ămintelor din  Europa </a:t>
            </a:r>
            <a:r>
              <a:rPr lang="en-GB" sz="2100" dirty="0" smtClean="0">
                <a:solidFill>
                  <a:srgbClr val="000000"/>
                </a:solidFill>
                <a:cs typeface="Arial"/>
              </a:rPr>
              <a:t>Central</a:t>
            </a:r>
            <a:r>
              <a:rPr lang="ro-RO" sz="2100" dirty="0" smtClean="0">
                <a:solidFill>
                  <a:srgbClr val="000000"/>
                </a:solidFill>
                <a:cs typeface="Arial"/>
              </a:rPr>
              <a:t>ă şi de </a:t>
            </a:r>
            <a:r>
              <a:rPr lang="ro-RO" sz="2100" dirty="0" err="1" smtClean="0">
                <a:solidFill>
                  <a:srgbClr val="000000"/>
                </a:solidFill>
                <a:cs typeface="Arial"/>
              </a:rPr>
              <a:t>Sud-Est</a:t>
            </a:r>
            <a:r>
              <a:rPr lang="ro-RO" sz="2100" dirty="0" smtClean="0">
                <a:solidFill>
                  <a:srgbClr val="000000"/>
                </a:solidFill>
                <a:cs typeface="Arial"/>
              </a:rPr>
              <a:t>,</a:t>
            </a:r>
            <a:r>
              <a:rPr lang="en-GB" sz="2100" dirty="0" smtClean="0">
                <a:solidFill>
                  <a:srgbClr val="000000"/>
                </a:solidFill>
                <a:cs typeface="Arial"/>
              </a:rPr>
              <a:t> </a:t>
            </a:r>
            <a:r>
              <a:rPr lang="ro-RO" sz="2100" dirty="0" smtClean="0">
                <a:solidFill>
                  <a:srgbClr val="000000"/>
                </a:solidFill>
                <a:cs typeface="Arial"/>
              </a:rPr>
              <a:t>având planuri concrete și bine definite de cre</a:t>
            </a:r>
            <a:r>
              <a:rPr lang="ro-RO" sz="2100" dirty="0" smtClean="0">
                <a:latin typeface="Arial" pitchFamily="34" charset="0"/>
                <a:cs typeface="Arial" pitchFamily="34" charset="0"/>
              </a:rPr>
              <a:t>ş</a:t>
            </a:r>
            <a:r>
              <a:rPr lang="ro-RO" sz="2100" dirty="0" smtClean="0">
                <a:solidFill>
                  <a:srgbClr val="000000"/>
                </a:solidFill>
                <a:cs typeface="Arial"/>
              </a:rPr>
              <a:t>tere și dezvoltare in viitor</a:t>
            </a:r>
            <a:r>
              <a:rPr lang="en-GB" sz="2100" dirty="0" smtClean="0">
                <a:solidFill>
                  <a:srgbClr val="000000"/>
                </a:solidFill>
                <a:cs typeface="Arial"/>
              </a:rPr>
              <a:t>.</a:t>
            </a:r>
          </a:p>
        </p:txBody>
      </p:sp>
      <p:pic>
        <p:nvPicPr>
          <p:cNvPr id="17" name="Bildplatzhalter 8" descr="IMGL3664.jpg"/>
          <p:cNvPicPr>
            <a:picLocks noChangeAspect="1"/>
          </p:cNvPicPr>
          <p:nvPr/>
        </p:nvPicPr>
        <p:blipFill>
          <a:blip r:embed="rId2" cstate="email">
            <a:extLst>
              <a:ext uri="{28A0092B-C50C-407E-A947-70E740481C1C}">
                <a14:useLocalDpi xmlns:a14="http://schemas.microsoft.com/office/drawing/2010/main" val="0"/>
              </a:ext>
            </a:extLst>
          </a:blip>
          <a:srcRect t="3079" b="3079"/>
          <a:stretch>
            <a:fillRect/>
          </a:stretch>
        </p:blipFill>
        <p:spPr>
          <a:xfrm>
            <a:off x="6012892" y="2132856"/>
            <a:ext cx="2590800" cy="1620837"/>
          </a:xfrm>
          <a:prstGeom prst="rect">
            <a:avLst/>
          </a:prstGeom>
        </p:spPr>
      </p:pic>
      <p:pic>
        <p:nvPicPr>
          <p:cNvPr id="11" name="Picture Placeholder 20"/>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a:xfrm>
            <a:off x="3311897" y="2132856"/>
            <a:ext cx="2590800" cy="1620837"/>
          </a:xfrm>
          <a:prstGeom prst="rect">
            <a:avLst/>
          </a:prstGeom>
        </p:spPr>
      </p:pic>
      <p:pic>
        <p:nvPicPr>
          <p:cNvPr id="18" name="Picture Placeholder 16"/>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a:xfrm>
            <a:off x="611560" y="2132856"/>
            <a:ext cx="2590800" cy="1620837"/>
          </a:xfrm>
          <a:prstGeom prst="rect">
            <a:avLst/>
          </a:prstGeom>
        </p:spPr>
      </p:pic>
    </p:spTree>
    <p:extLst>
      <p:ext uri="{BB962C8B-B14F-4D97-AF65-F5344CB8AC3E}">
        <p14:creationId xmlns:p14="http://schemas.microsoft.com/office/powerpoint/2010/main" val="36269608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endParaRPr lang="en-GB" dirty="0"/>
          </a:p>
        </p:txBody>
      </p:sp>
      <p:sp>
        <p:nvSpPr>
          <p:cNvPr id="3" name="Title 2"/>
          <p:cNvSpPr>
            <a:spLocks noGrp="1"/>
          </p:cNvSpPr>
          <p:nvPr>
            <p:ph type="title"/>
          </p:nvPr>
        </p:nvSpPr>
        <p:spPr/>
        <p:txBody>
          <a:bodyPr/>
          <a:lstStyle/>
          <a:p>
            <a:pPr>
              <a:lnSpc>
                <a:spcPct val="100000"/>
              </a:lnSpc>
            </a:pPr>
            <a:r>
              <a:rPr lang="ro-RO" sz="2800" dirty="0" smtClean="0">
                <a:latin typeface="Arial" pitchFamily="34" charset="0"/>
                <a:cs typeface="Arial" pitchFamily="34" charset="0"/>
              </a:rPr>
              <a:t>Capacitate de produc</a:t>
            </a:r>
            <a:r>
              <a:rPr lang="ro-RO" sz="2800" dirty="0" smtClean="0">
                <a:solidFill>
                  <a:srgbClr val="70B52C"/>
                </a:solidFill>
                <a:latin typeface="Arial" pitchFamily="34" charset="0"/>
                <a:cs typeface="Arial" pitchFamily="34" charset="0"/>
              </a:rPr>
              <a:t>ţ</a:t>
            </a:r>
            <a:r>
              <a:rPr lang="ro-RO" sz="2800" dirty="0" smtClean="0">
                <a:latin typeface="Arial" pitchFamily="34" charset="0"/>
                <a:cs typeface="Arial" pitchFamily="34" charset="0"/>
              </a:rPr>
              <a:t>ie</a:t>
            </a:r>
            <a:r>
              <a:rPr lang="de-AT" sz="2800" dirty="0" smtClean="0">
                <a:latin typeface="Arial" pitchFamily="34" charset="0"/>
                <a:cs typeface="Arial" pitchFamily="34" charset="0"/>
              </a:rPr>
              <a:t/>
            </a:r>
            <a:br>
              <a:rPr lang="de-AT" sz="2800" dirty="0" smtClean="0">
                <a:latin typeface="Arial" pitchFamily="34" charset="0"/>
                <a:cs typeface="Arial" pitchFamily="34" charset="0"/>
              </a:rPr>
            </a:br>
            <a:r>
              <a:rPr lang="en-GB" sz="1100" b="0" dirty="0" smtClean="0">
                <a:solidFill>
                  <a:schemeClr val="tx1"/>
                </a:solidFill>
                <a:latin typeface="Arial" pitchFamily="34" charset="0"/>
                <a:cs typeface="Arial" pitchFamily="34" charset="0"/>
              </a:rPr>
              <a:t>Linz</a:t>
            </a:r>
            <a:r>
              <a:rPr lang="en-GB" sz="1100" b="0" dirty="0">
                <a:solidFill>
                  <a:schemeClr val="tx1"/>
                </a:solidFill>
                <a:latin typeface="Arial" pitchFamily="34" charset="0"/>
                <a:cs typeface="Arial" pitchFamily="34" charset="0"/>
              </a:rPr>
              <a:t>, </a:t>
            </a:r>
            <a:r>
              <a:rPr lang="en-GB" sz="1100" b="0" dirty="0" err="1">
                <a:solidFill>
                  <a:schemeClr val="tx1"/>
                </a:solidFill>
                <a:latin typeface="Arial" pitchFamily="34" charset="0"/>
                <a:cs typeface="Arial" pitchFamily="34" charset="0"/>
              </a:rPr>
              <a:t>Ottmarsheim</a:t>
            </a:r>
            <a:r>
              <a:rPr lang="en-GB" sz="1100" b="0" dirty="0">
                <a:solidFill>
                  <a:schemeClr val="tx1"/>
                </a:solidFill>
                <a:latin typeface="Arial" pitchFamily="34" charset="0"/>
                <a:cs typeface="Arial" pitchFamily="34" charset="0"/>
              </a:rPr>
              <a:t>, </a:t>
            </a:r>
            <a:r>
              <a:rPr lang="en-GB" sz="1100" b="0" dirty="0" err="1">
                <a:solidFill>
                  <a:schemeClr val="tx1"/>
                </a:solidFill>
                <a:latin typeface="Arial" pitchFamily="34" charset="0"/>
                <a:cs typeface="Arial" pitchFamily="34" charset="0"/>
              </a:rPr>
              <a:t>Grandpuits</a:t>
            </a:r>
            <a:r>
              <a:rPr lang="en-GB" sz="1100" b="0" dirty="0">
                <a:solidFill>
                  <a:schemeClr val="tx1"/>
                </a:solidFill>
                <a:latin typeface="Arial" pitchFamily="34" charset="0"/>
                <a:cs typeface="Arial" pitchFamily="34" charset="0"/>
              </a:rPr>
              <a:t>, Grand-</a:t>
            </a:r>
            <a:r>
              <a:rPr lang="en-GB" sz="1100" b="0" dirty="0" err="1">
                <a:solidFill>
                  <a:schemeClr val="tx1"/>
                </a:solidFill>
                <a:latin typeface="Arial" pitchFamily="34" charset="0"/>
                <a:cs typeface="Arial" pitchFamily="34" charset="0"/>
              </a:rPr>
              <a:t>Quevilly</a:t>
            </a:r>
            <a:r>
              <a:rPr lang="en-GB" sz="1100" b="0" dirty="0">
                <a:solidFill>
                  <a:schemeClr val="tx1"/>
                </a:solidFill>
                <a:latin typeface="Arial" pitchFamily="34" charset="0"/>
                <a:cs typeface="Arial" pitchFamily="34" charset="0"/>
              </a:rPr>
              <a:t>, Le Havre</a:t>
            </a:r>
            <a:r>
              <a:rPr lang="en-GB" sz="1100" b="0" baseline="30000" dirty="0">
                <a:solidFill>
                  <a:schemeClr val="tx1"/>
                </a:solidFill>
                <a:latin typeface="Arial" pitchFamily="34" charset="0"/>
                <a:cs typeface="Arial" pitchFamily="34" charset="0"/>
              </a:rPr>
              <a:t>1</a:t>
            </a:r>
            <a:r>
              <a:rPr lang="en-GB" sz="1100" b="0" dirty="0">
                <a:solidFill>
                  <a:schemeClr val="tx1"/>
                </a:solidFill>
                <a:latin typeface="Arial" pitchFamily="34" charset="0"/>
                <a:cs typeface="Arial" pitchFamily="34" charset="0"/>
              </a:rPr>
              <a:t>, Moustier</a:t>
            </a:r>
            <a:r>
              <a:rPr lang="en-GB" sz="1100" b="0" baseline="30000" dirty="0">
                <a:solidFill>
                  <a:schemeClr val="tx1"/>
                </a:solidFill>
                <a:latin typeface="Arial" pitchFamily="34" charset="0"/>
                <a:cs typeface="Arial" pitchFamily="34" charset="0"/>
              </a:rPr>
              <a:t>2</a:t>
            </a:r>
            <a:r>
              <a:rPr lang="en-GB" sz="1100" b="0" dirty="0">
                <a:solidFill>
                  <a:schemeClr val="tx1"/>
                </a:solidFill>
                <a:latin typeface="Arial" pitchFamily="34" charset="0"/>
                <a:cs typeface="Arial" pitchFamily="34" charset="0"/>
              </a:rPr>
              <a:t> &amp; </a:t>
            </a:r>
            <a:r>
              <a:rPr lang="en-GB" sz="1100" b="0" dirty="0" err="1">
                <a:solidFill>
                  <a:schemeClr val="tx1"/>
                </a:solidFill>
                <a:latin typeface="Arial" pitchFamily="34" charset="0"/>
                <a:cs typeface="Arial" pitchFamily="34" charset="0"/>
              </a:rPr>
              <a:t>Sas</a:t>
            </a:r>
            <a:r>
              <a:rPr lang="en-GB" sz="1100" b="0" dirty="0">
                <a:solidFill>
                  <a:schemeClr val="tx1"/>
                </a:solidFill>
                <a:latin typeface="Arial" pitchFamily="34" charset="0"/>
                <a:cs typeface="Arial" pitchFamily="34" charset="0"/>
              </a:rPr>
              <a:t> Van Gent</a:t>
            </a:r>
            <a:r>
              <a:rPr lang="en-GB" sz="1100" b="0" baseline="30000" dirty="0">
                <a:solidFill>
                  <a:schemeClr val="tx1"/>
                </a:solidFill>
                <a:latin typeface="Arial" pitchFamily="34" charset="0"/>
                <a:cs typeface="Arial" pitchFamily="34" charset="0"/>
              </a:rPr>
              <a:t>2</a:t>
            </a:r>
            <a:r>
              <a:rPr lang="de-DE" sz="1100" baseline="30000" dirty="0">
                <a:solidFill>
                  <a:schemeClr val="tx2"/>
                </a:solidFill>
                <a:latin typeface="Arial" pitchFamily="34" charset="0"/>
                <a:cs typeface="Arial" pitchFamily="34" charset="0"/>
              </a:rPr>
              <a:t/>
            </a:r>
            <a:br>
              <a:rPr lang="de-DE" sz="1100" baseline="30000" dirty="0">
                <a:solidFill>
                  <a:schemeClr val="tx2"/>
                </a:solidFill>
                <a:latin typeface="Arial" pitchFamily="34" charset="0"/>
                <a:cs typeface="Arial" pitchFamily="34" charset="0"/>
              </a:rPr>
            </a:br>
            <a:endParaRPr lang="en-GB" sz="1100" dirty="0"/>
          </a:p>
        </p:txBody>
      </p:sp>
      <p:sp>
        <p:nvSpPr>
          <p:cNvPr id="8" name="Slide Number Placeholder 7"/>
          <p:cNvSpPr>
            <a:spLocks noGrp="1"/>
          </p:cNvSpPr>
          <p:nvPr>
            <p:ph type="sldNum" sz="quarter" idx="4"/>
          </p:nvPr>
        </p:nvSpPr>
        <p:spPr/>
        <p:txBody>
          <a:bodyPr/>
          <a:lstStyle/>
          <a:p>
            <a:pPr>
              <a:defRPr/>
            </a:pPr>
            <a:r>
              <a:rPr lang="en-GB" smtClean="0"/>
              <a:t> </a:t>
            </a:r>
            <a:fld id="{A8158DD3-3AB0-A847-8F72-FCC7221D7BC2}" type="slidenum">
              <a:rPr lang="en-GB" smtClean="0"/>
              <a:pPr>
                <a:defRPr/>
              </a:pPr>
              <a:t>5</a:t>
            </a:fld>
            <a:r>
              <a:rPr lang="en-GB" smtClean="0"/>
              <a:t> |</a:t>
            </a:r>
            <a:endParaRPr lang="en-GB" dirty="0"/>
          </a:p>
        </p:txBody>
      </p:sp>
      <p:sp>
        <p:nvSpPr>
          <p:cNvPr id="6" name="Footer Placeholder 5"/>
          <p:cNvSpPr>
            <a:spLocks noGrp="1"/>
          </p:cNvSpPr>
          <p:nvPr>
            <p:ph type="ftr" sz="quarter" idx="3"/>
          </p:nvPr>
        </p:nvSpPr>
        <p:spPr/>
        <p:txBody>
          <a:bodyPr/>
          <a:lstStyle/>
          <a:p>
            <a:pPr>
              <a:defRPr/>
            </a:pPr>
            <a:r>
              <a:rPr lang="en-GB" smtClean="0"/>
              <a:t>Borealis L.A.T</a:t>
            </a:r>
            <a:endParaRPr lang="en-GB" dirty="0"/>
          </a:p>
        </p:txBody>
      </p:sp>
      <p:sp>
        <p:nvSpPr>
          <p:cNvPr id="7" name="TextBox 6"/>
          <p:cNvSpPr txBox="1"/>
          <p:nvPr/>
        </p:nvSpPr>
        <p:spPr>
          <a:xfrm>
            <a:off x="631726" y="1852794"/>
            <a:ext cx="6975697" cy="276999"/>
          </a:xfrm>
          <a:prstGeom prst="rect">
            <a:avLst/>
          </a:prstGeom>
          <a:noFill/>
        </p:spPr>
        <p:txBody>
          <a:bodyPr wrap="square" rtlCol="0">
            <a:spAutoFit/>
          </a:bodyPr>
          <a:lstStyle/>
          <a:p>
            <a:r>
              <a:rPr lang="en-GB" sz="1200" b="1" dirty="0" smtClean="0">
                <a:solidFill>
                  <a:srgbClr val="72B541"/>
                </a:solidFill>
                <a:latin typeface="Arial" pitchFamily="34" charset="0"/>
                <a:cs typeface="Arial" pitchFamily="34" charset="0"/>
              </a:rPr>
              <a:t>Linz, </a:t>
            </a:r>
            <a:r>
              <a:rPr lang="en-GB" sz="1200" b="1" dirty="0" err="1" smtClean="0">
                <a:solidFill>
                  <a:srgbClr val="72B541"/>
                </a:solidFill>
                <a:latin typeface="Arial" pitchFamily="34" charset="0"/>
                <a:cs typeface="Arial" pitchFamily="34" charset="0"/>
              </a:rPr>
              <a:t>Ottmarsheim</a:t>
            </a:r>
            <a:r>
              <a:rPr lang="en-GB" sz="1200" b="1" dirty="0" smtClean="0">
                <a:solidFill>
                  <a:srgbClr val="72B541"/>
                </a:solidFill>
                <a:latin typeface="Arial" pitchFamily="34" charset="0"/>
                <a:cs typeface="Arial" pitchFamily="34" charset="0"/>
              </a:rPr>
              <a:t>, </a:t>
            </a:r>
            <a:r>
              <a:rPr lang="en-GB" sz="1200" b="1" dirty="0" err="1" smtClean="0">
                <a:solidFill>
                  <a:srgbClr val="72B541"/>
                </a:solidFill>
                <a:latin typeface="Arial" pitchFamily="34" charset="0"/>
                <a:cs typeface="Arial" pitchFamily="34" charset="0"/>
              </a:rPr>
              <a:t>Grandpuits</a:t>
            </a:r>
            <a:r>
              <a:rPr lang="en-GB" sz="1200" b="1" dirty="0" smtClean="0">
                <a:solidFill>
                  <a:srgbClr val="72B541"/>
                </a:solidFill>
                <a:latin typeface="Arial" pitchFamily="34" charset="0"/>
                <a:cs typeface="Arial" pitchFamily="34" charset="0"/>
              </a:rPr>
              <a:t>, Grand-</a:t>
            </a:r>
            <a:r>
              <a:rPr lang="en-GB" sz="1200" b="1" dirty="0" err="1" smtClean="0">
                <a:solidFill>
                  <a:srgbClr val="72B541"/>
                </a:solidFill>
                <a:latin typeface="Arial" pitchFamily="34" charset="0"/>
                <a:cs typeface="Arial" pitchFamily="34" charset="0"/>
              </a:rPr>
              <a:t>Quevilly</a:t>
            </a:r>
            <a:r>
              <a:rPr lang="en-GB" sz="1200" b="1" dirty="0" smtClean="0">
                <a:solidFill>
                  <a:srgbClr val="72B541"/>
                </a:solidFill>
                <a:latin typeface="Arial" pitchFamily="34" charset="0"/>
                <a:cs typeface="Arial" pitchFamily="34" charset="0"/>
              </a:rPr>
              <a:t>, Le Havre</a:t>
            </a:r>
            <a:r>
              <a:rPr lang="en-GB" sz="1200" b="1" baseline="30000" dirty="0" smtClean="0">
                <a:solidFill>
                  <a:srgbClr val="72B541"/>
                </a:solidFill>
                <a:latin typeface="Arial" pitchFamily="34" charset="0"/>
                <a:cs typeface="Arial" pitchFamily="34" charset="0"/>
              </a:rPr>
              <a:t>1</a:t>
            </a:r>
            <a:r>
              <a:rPr lang="en-GB" sz="1200" b="1" dirty="0" smtClean="0">
                <a:solidFill>
                  <a:srgbClr val="72B541"/>
                </a:solidFill>
                <a:latin typeface="Arial" pitchFamily="34" charset="0"/>
                <a:cs typeface="Arial" pitchFamily="34" charset="0"/>
              </a:rPr>
              <a:t>, Moustier</a:t>
            </a:r>
            <a:r>
              <a:rPr lang="en-GB" sz="1200" b="1" baseline="30000" dirty="0" smtClean="0">
                <a:solidFill>
                  <a:srgbClr val="72B541"/>
                </a:solidFill>
                <a:latin typeface="Arial" pitchFamily="34" charset="0"/>
                <a:cs typeface="Arial" pitchFamily="34" charset="0"/>
              </a:rPr>
              <a:t>2</a:t>
            </a:r>
            <a:r>
              <a:rPr lang="en-GB" sz="1200" b="1" dirty="0" smtClean="0">
                <a:solidFill>
                  <a:srgbClr val="72B541"/>
                </a:solidFill>
                <a:latin typeface="Arial" pitchFamily="34" charset="0"/>
                <a:cs typeface="Arial" pitchFamily="34" charset="0"/>
              </a:rPr>
              <a:t> &amp; </a:t>
            </a:r>
            <a:r>
              <a:rPr lang="en-GB" sz="1200" b="1" dirty="0" err="1" smtClean="0">
                <a:solidFill>
                  <a:srgbClr val="72B541"/>
                </a:solidFill>
                <a:latin typeface="Arial" pitchFamily="34" charset="0"/>
                <a:cs typeface="Arial" pitchFamily="34" charset="0"/>
              </a:rPr>
              <a:t>Sas</a:t>
            </a:r>
            <a:r>
              <a:rPr lang="en-GB" sz="1200" b="1" dirty="0" smtClean="0">
                <a:solidFill>
                  <a:srgbClr val="72B541"/>
                </a:solidFill>
                <a:latin typeface="Arial" pitchFamily="34" charset="0"/>
                <a:cs typeface="Arial" pitchFamily="34" charset="0"/>
              </a:rPr>
              <a:t> Van Gent</a:t>
            </a:r>
            <a:r>
              <a:rPr lang="en-GB" sz="1200" b="1" baseline="30000" dirty="0" smtClean="0">
                <a:solidFill>
                  <a:srgbClr val="72B541"/>
                </a:solidFill>
                <a:latin typeface="Arial" pitchFamily="34" charset="0"/>
                <a:cs typeface="Arial" pitchFamily="34" charset="0"/>
              </a:rPr>
              <a:t>2</a:t>
            </a:r>
            <a:endParaRPr lang="de-DE" sz="1200" b="1" baseline="30000" dirty="0" smtClean="0">
              <a:solidFill>
                <a:srgbClr val="72B541"/>
              </a:solidFill>
              <a:latin typeface="Arial" pitchFamily="34" charset="0"/>
              <a:cs typeface="Arial" pitchFamily="34" charset="0"/>
            </a:endParaRPr>
          </a:p>
        </p:txBody>
      </p:sp>
      <p:sp>
        <p:nvSpPr>
          <p:cNvPr id="18" name="Rectangle 2"/>
          <p:cNvSpPr>
            <a:spLocks noChangeArrowheads="1"/>
          </p:cNvSpPr>
          <p:nvPr/>
        </p:nvSpPr>
        <p:spPr bwMode="auto">
          <a:xfrm>
            <a:off x="448056" y="1800000"/>
            <a:ext cx="8278813" cy="950913"/>
          </a:xfrm>
          <a:prstGeom prst="rect">
            <a:avLst/>
          </a:prstGeom>
          <a:solidFill>
            <a:srgbClr val="92D050"/>
          </a:solidFill>
          <a:ln w="12700">
            <a:noFill/>
            <a:miter lim="800000"/>
            <a:headEnd/>
            <a:tailEnd/>
          </a:ln>
        </p:spPr>
        <p:txBody>
          <a:bodyPr wrap="none" lIns="0" tIns="0" rIns="0" bIns="0" anchor="ctr"/>
          <a:lstStyle/>
          <a:p>
            <a:endParaRPr lang="en-GB" dirty="0">
              <a:latin typeface="Arial" pitchFamily="34" charset="0"/>
              <a:cs typeface="Arial" pitchFamily="34" charset="0"/>
            </a:endParaRPr>
          </a:p>
        </p:txBody>
      </p:sp>
      <p:graphicFrame>
        <p:nvGraphicFramePr>
          <p:cNvPr id="19" name="Object 8"/>
          <p:cNvGraphicFramePr>
            <a:graphicFrameLocks noChangeAspect="1"/>
          </p:cNvGraphicFramePr>
          <p:nvPr>
            <p:extLst>
              <p:ext uri="{D42A27DB-BD31-4B8C-83A1-F6EECF244321}">
                <p14:modId xmlns:p14="http://schemas.microsoft.com/office/powerpoint/2010/main" val="1761037140"/>
              </p:ext>
            </p:extLst>
          </p:nvPr>
        </p:nvGraphicFramePr>
        <p:xfrm>
          <a:off x="6913563" y="1268760"/>
          <a:ext cx="2230437" cy="1481137"/>
        </p:xfrm>
        <a:graphic>
          <a:graphicData uri="http://schemas.openxmlformats.org/presentationml/2006/ole">
            <mc:AlternateContent xmlns:mc="http://schemas.openxmlformats.org/markup-compatibility/2006">
              <mc:Choice xmlns:v="urn:schemas-microsoft-com:vml" Requires="v">
                <p:oleObj spid="_x0000_s1234" name="Photo Editor Photo" r:id="rId3" imgW="6095238" imgH="4048690" progId="">
                  <p:embed/>
                </p:oleObj>
              </mc:Choice>
              <mc:Fallback>
                <p:oleObj name="Photo Editor Photo" r:id="rId3" imgW="6095238" imgH="4048690" progId="">
                  <p:embed/>
                  <p:pic>
                    <p:nvPicPr>
                      <p:cNvPr id="0" name="Picture 13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13563" y="1268760"/>
                        <a:ext cx="2230437" cy="14811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 name="Text Box 4"/>
          <p:cNvSpPr txBox="1">
            <a:spLocks noChangeArrowheads="1"/>
          </p:cNvSpPr>
          <p:nvPr/>
        </p:nvSpPr>
        <p:spPr bwMode="auto">
          <a:xfrm>
            <a:off x="639318" y="1814368"/>
            <a:ext cx="4076698" cy="3816429"/>
          </a:xfrm>
          <a:prstGeom prst="rect">
            <a:avLst/>
          </a:prstGeom>
          <a:noFill/>
          <a:ln w="9525">
            <a:noFill/>
            <a:miter lim="800000"/>
            <a:headEnd/>
            <a:tailEnd/>
          </a:ln>
        </p:spPr>
        <p:txBody>
          <a:bodyPr wrap="square">
            <a:spAutoFit/>
          </a:bodyPr>
          <a:lstStyle/>
          <a:p>
            <a:pPr>
              <a:buClrTx/>
              <a:buSzTx/>
              <a:buFontTx/>
              <a:buNone/>
              <a:tabLst>
                <a:tab pos="2387600" algn="l"/>
                <a:tab pos="4483100" algn="l"/>
              </a:tabLst>
            </a:pPr>
            <a:r>
              <a:rPr lang="en-GB" sz="2000" b="1" dirty="0">
                <a:solidFill>
                  <a:schemeClr val="bg1"/>
                </a:solidFill>
                <a:latin typeface="Arial" pitchFamily="34" charset="0"/>
                <a:cs typeface="Arial" pitchFamily="34" charset="0"/>
              </a:rPr>
              <a:t>NPK </a:t>
            </a:r>
            <a:r>
              <a:rPr lang="ro-RO" sz="2000" b="1" dirty="0" smtClean="0">
                <a:solidFill>
                  <a:schemeClr val="bg1"/>
                </a:solidFill>
                <a:latin typeface="Arial" pitchFamily="34" charset="0"/>
                <a:cs typeface="Arial" pitchFamily="34" charset="0"/>
              </a:rPr>
              <a:t>şi</a:t>
            </a:r>
            <a:r>
              <a:rPr lang="en-GB" sz="2000" b="1" dirty="0" smtClean="0">
                <a:solidFill>
                  <a:schemeClr val="bg1"/>
                </a:solidFill>
                <a:latin typeface="Arial" pitchFamily="34" charset="0"/>
                <a:cs typeface="Arial" pitchFamily="34" charset="0"/>
              </a:rPr>
              <a:t> </a:t>
            </a:r>
            <a:r>
              <a:rPr lang="en-GB" sz="2000" b="1" dirty="0">
                <a:solidFill>
                  <a:schemeClr val="bg1"/>
                </a:solidFill>
                <a:latin typeface="Arial" pitchFamily="34" charset="0"/>
                <a:cs typeface="Arial" pitchFamily="34" charset="0"/>
              </a:rPr>
              <a:t>NP </a:t>
            </a:r>
            <a:r>
              <a:rPr lang="en-GB" sz="1500" b="1" dirty="0">
                <a:solidFill>
                  <a:schemeClr val="bg1"/>
                </a:solidFill>
                <a:latin typeface="Arial" pitchFamily="34" charset="0"/>
                <a:cs typeface="Arial" pitchFamily="34" charset="0"/>
              </a:rPr>
              <a:t/>
            </a:r>
            <a:br>
              <a:rPr lang="en-GB" sz="1500" b="1" dirty="0">
                <a:solidFill>
                  <a:schemeClr val="bg1"/>
                </a:solidFill>
                <a:latin typeface="Arial" pitchFamily="34" charset="0"/>
                <a:cs typeface="Arial" pitchFamily="34" charset="0"/>
              </a:rPr>
            </a:br>
            <a:r>
              <a:rPr lang="en-GB" sz="1200" dirty="0" err="1" smtClean="0">
                <a:solidFill>
                  <a:schemeClr val="bg1"/>
                </a:solidFill>
                <a:latin typeface="Arial" pitchFamily="34" charset="0"/>
                <a:cs typeface="Arial" pitchFamily="34" charset="0"/>
              </a:rPr>
              <a:t>Capacit</a:t>
            </a:r>
            <a:r>
              <a:rPr lang="ro-RO" sz="1200" dirty="0" err="1" smtClean="0">
                <a:solidFill>
                  <a:schemeClr val="bg1"/>
                </a:solidFill>
                <a:latin typeface="Arial" pitchFamily="34" charset="0"/>
                <a:cs typeface="Arial" pitchFamily="34" charset="0"/>
              </a:rPr>
              <a:t>ate</a:t>
            </a:r>
            <a:r>
              <a:rPr lang="de-DE" sz="1200" dirty="0" smtClean="0">
                <a:solidFill>
                  <a:schemeClr val="bg1"/>
                </a:solidFill>
                <a:latin typeface="Arial" pitchFamily="34" charset="0"/>
                <a:cs typeface="Arial" pitchFamily="34" charset="0"/>
              </a:rPr>
              <a:t>: 1</a:t>
            </a:r>
            <a:r>
              <a:rPr lang="ro-RO" sz="1200" dirty="0" smtClean="0">
                <a:solidFill>
                  <a:schemeClr val="bg1"/>
                </a:solidFill>
                <a:latin typeface="Arial" pitchFamily="34" charset="0"/>
                <a:cs typeface="Arial" pitchFamily="34" charset="0"/>
              </a:rPr>
              <a:t>,</a:t>
            </a:r>
            <a:r>
              <a:rPr lang="de-DE" sz="1200" dirty="0" smtClean="0">
                <a:solidFill>
                  <a:schemeClr val="bg1"/>
                </a:solidFill>
                <a:latin typeface="Arial" pitchFamily="34" charset="0"/>
                <a:cs typeface="Arial" pitchFamily="34" charset="0"/>
              </a:rPr>
              <a:t>2 </a:t>
            </a:r>
            <a:r>
              <a:rPr lang="ro-RO" sz="1200" dirty="0" smtClean="0">
                <a:solidFill>
                  <a:schemeClr val="bg1"/>
                </a:solidFill>
                <a:latin typeface="Arial" pitchFamily="34" charset="0"/>
                <a:cs typeface="Arial" pitchFamily="34" charset="0"/>
              </a:rPr>
              <a:t>milioane tone pe an</a:t>
            </a:r>
            <a:endParaRPr lang="de-DE" sz="1200" dirty="0" smtClean="0">
              <a:solidFill>
                <a:schemeClr val="bg1"/>
              </a:solidFill>
              <a:latin typeface="Arial" pitchFamily="34" charset="0"/>
              <a:cs typeface="Arial" pitchFamily="34" charset="0"/>
            </a:endParaRPr>
          </a:p>
          <a:p>
            <a:pPr>
              <a:buClrTx/>
              <a:buSzTx/>
              <a:buFontTx/>
              <a:buNone/>
              <a:tabLst>
                <a:tab pos="2387600" algn="l"/>
                <a:tab pos="4483100" algn="l"/>
              </a:tabLst>
            </a:pPr>
            <a:endParaRPr lang="de-DE" sz="1500" dirty="0" smtClean="0">
              <a:solidFill>
                <a:schemeClr val="tx1"/>
              </a:solidFill>
              <a:latin typeface="Arial" pitchFamily="34" charset="0"/>
              <a:cs typeface="Arial" pitchFamily="34" charset="0"/>
            </a:endParaRPr>
          </a:p>
          <a:p>
            <a:pPr>
              <a:buClrTx/>
              <a:buSzTx/>
              <a:buFontTx/>
              <a:buNone/>
              <a:tabLst>
                <a:tab pos="2387600" algn="l"/>
                <a:tab pos="4483100" algn="l"/>
              </a:tabLst>
            </a:pPr>
            <a:endParaRPr lang="de-DE" sz="1500" dirty="0">
              <a:solidFill>
                <a:schemeClr val="tx1"/>
              </a:solidFill>
              <a:latin typeface="Arial" pitchFamily="34" charset="0"/>
              <a:cs typeface="Arial" pitchFamily="34" charset="0"/>
            </a:endParaRPr>
          </a:p>
          <a:p>
            <a:pPr>
              <a:buClrTx/>
              <a:buSzTx/>
              <a:tabLst>
                <a:tab pos="2387600" algn="l"/>
                <a:tab pos="4483100" algn="l"/>
              </a:tabLst>
            </a:pPr>
            <a:r>
              <a:rPr lang="en-GB" sz="1400" b="1" dirty="0" smtClean="0">
                <a:latin typeface="Arial" pitchFamily="34" charset="0"/>
                <a:cs typeface="Arial" pitchFamily="34" charset="0"/>
              </a:rPr>
              <a:t>COMPLEX 15/15/15+7S</a:t>
            </a:r>
            <a:r>
              <a:rPr lang="ro-RO" sz="1400" b="1" dirty="0" smtClean="0">
                <a:latin typeface="Arial" pitchFamily="34" charset="0"/>
                <a:cs typeface="Arial" pitchFamily="34" charset="0"/>
              </a:rPr>
              <a:t>O</a:t>
            </a:r>
            <a:r>
              <a:rPr lang="ro-RO" sz="1400" b="1" baseline="-25000" dirty="0" smtClean="0">
                <a:latin typeface="Arial" pitchFamily="34" charset="0"/>
                <a:cs typeface="Arial" pitchFamily="34" charset="0"/>
              </a:rPr>
              <a:t>3</a:t>
            </a:r>
            <a:r>
              <a:rPr lang="en-GB" sz="1400" b="1" dirty="0" smtClean="0">
                <a:latin typeface="Arial" pitchFamily="34" charset="0"/>
                <a:cs typeface="Arial" pitchFamily="34" charset="0"/>
              </a:rPr>
              <a:t>+Zn</a:t>
            </a:r>
          </a:p>
          <a:p>
            <a:pPr>
              <a:buClrTx/>
              <a:buSzTx/>
              <a:tabLst>
                <a:tab pos="2387600" algn="l"/>
                <a:tab pos="4483100" algn="l"/>
              </a:tabLst>
            </a:pPr>
            <a:r>
              <a:rPr lang="en-GB" sz="1400" b="1" dirty="0" smtClean="0">
                <a:latin typeface="Arial" pitchFamily="34" charset="0"/>
                <a:cs typeface="Arial" pitchFamily="34" charset="0"/>
              </a:rPr>
              <a:t>COMPLEX 20/8/8+3MgO+</a:t>
            </a:r>
            <a:r>
              <a:rPr lang="ro-RO" sz="1400" b="1" dirty="0" smtClean="0">
                <a:latin typeface="Arial" pitchFamily="34" charset="0"/>
                <a:cs typeface="Arial" pitchFamily="34" charset="0"/>
              </a:rPr>
              <a:t>10</a:t>
            </a:r>
            <a:r>
              <a:rPr lang="en-GB" sz="1400" b="1" dirty="0" smtClean="0">
                <a:latin typeface="Arial" pitchFamily="34" charset="0"/>
                <a:cs typeface="Arial" pitchFamily="34" charset="0"/>
              </a:rPr>
              <a:t>S</a:t>
            </a:r>
            <a:r>
              <a:rPr lang="ro-RO" sz="1400" b="1" dirty="0" smtClean="0">
                <a:latin typeface="Arial" pitchFamily="34" charset="0"/>
                <a:cs typeface="Arial" pitchFamily="34" charset="0"/>
              </a:rPr>
              <a:t>O</a:t>
            </a:r>
            <a:r>
              <a:rPr lang="ro-RO" sz="1400" b="1" baseline="-25000" dirty="0">
                <a:latin typeface="Arial" pitchFamily="34" charset="0"/>
                <a:cs typeface="Arial" pitchFamily="34" charset="0"/>
              </a:rPr>
              <a:t>3</a:t>
            </a:r>
            <a:endParaRPr lang="en-GB" sz="1400" b="1" baseline="-25000" dirty="0">
              <a:latin typeface="Arial" pitchFamily="34" charset="0"/>
              <a:cs typeface="Arial" pitchFamily="34" charset="0"/>
            </a:endParaRPr>
          </a:p>
          <a:p>
            <a:pPr>
              <a:buClrTx/>
              <a:buSzTx/>
              <a:tabLst>
                <a:tab pos="2387600" algn="l"/>
                <a:tab pos="4483100" algn="l"/>
              </a:tabLst>
            </a:pPr>
            <a:r>
              <a:rPr lang="en-GB" sz="1400" b="1" dirty="0" smtClean="0">
                <a:latin typeface="Arial" pitchFamily="34" charset="0"/>
                <a:cs typeface="Arial" pitchFamily="34" charset="0"/>
              </a:rPr>
              <a:t>COMPLEX 20/20+</a:t>
            </a:r>
            <a:r>
              <a:rPr lang="ro-RO" sz="1400" b="1" dirty="0" smtClean="0">
                <a:latin typeface="Arial" pitchFamily="34" charset="0"/>
                <a:cs typeface="Arial" pitchFamily="34" charset="0"/>
              </a:rPr>
              <a:t>7</a:t>
            </a:r>
            <a:r>
              <a:rPr lang="en-GB" sz="1400" b="1" dirty="0" smtClean="0">
                <a:latin typeface="Arial" pitchFamily="34" charset="0"/>
                <a:cs typeface="Arial" pitchFamily="34" charset="0"/>
              </a:rPr>
              <a:t>S</a:t>
            </a:r>
            <a:r>
              <a:rPr lang="ro-RO" sz="1400" b="1" dirty="0" smtClean="0">
                <a:latin typeface="Arial" pitchFamily="34" charset="0"/>
                <a:cs typeface="Arial" pitchFamily="34" charset="0"/>
              </a:rPr>
              <a:t>O</a:t>
            </a:r>
            <a:r>
              <a:rPr lang="de-AT" sz="1400" b="1" baseline="-25000" dirty="0">
                <a:latin typeface="Arial" pitchFamily="34" charset="0"/>
                <a:cs typeface="Arial" pitchFamily="34" charset="0"/>
              </a:rPr>
              <a:t>3</a:t>
            </a:r>
            <a:r>
              <a:rPr lang="en-GB" sz="1400" b="1" dirty="0" smtClean="0">
                <a:latin typeface="Arial" pitchFamily="34" charset="0"/>
                <a:cs typeface="Arial" pitchFamily="34" charset="0"/>
              </a:rPr>
              <a:t>+Zn</a:t>
            </a:r>
          </a:p>
          <a:p>
            <a:pPr>
              <a:buClrTx/>
              <a:buSzTx/>
              <a:tabLst>
                <a:tab pos="2387600" algn="l"/>
                <a:tab pos="4483100" algn="l"/>
              </a:tabLst>
            </a:pPr>
            <a:r>
              <a:rPr lang="en-GB" sz="1400" b="1" dirty="0" smtClean="0">
                <a:latin typeface="Arial" pitchFamily="34" charset="0"/>
                <a:cs typeface="Arial" pitchFamily="34" charset="0"/>
              </a:rPr>
              <a:t>COMPLEX 14/10/20+</a:t>
            </a:r>
            <a:r>
              <a:rPr lang="ro-RO" sz="1400" b="1" dirty="0" smtClean="0">
                <a:latin typeface="Arial" pitchFamily="34" charset="0"/>
                <a:cs typeface="Arial" pitchFamily="34" charset="0"/>
              </a:rPr>
              <a:t>10</a:t>
            </a:r>
            <a:r>
              <a:rPr lang="en-GB" sz="1400" b="1" dirty="0" smtClean="0">
                <a:latin typeface="Arial" pitchFamily="34" charset="0"/>
                <a:cs typeface="Arial" pitchFamily="34" charset="0"/>
              </a:rPr>
              <a:t>S</a:t>
            </a:r>
            <a:r>
              <a:rPr lang="ro-RO" sz="1400" b="1" dirty="0" smtClean="0">
                <a:latin typeface="Arial" pitchFamily="34" charset="0"/>
                <a:cs typeface="Arial" pitchFamily="34" charset="0"/>
              </a:rPr>
              <a:t>O</a:t>
            </a:r>
            <a:r>
              <a:rPr lang="ro-RO" sz="1400" b="1" baseline="-25000" dirty="0">
                <a:latin typeface="Arial" pitchFamily="34" charset="0"/>
                <a:cs typeface="Arial" pitchFamily="34" charset="0"/>
              </a:rPr>
              <a:t>3</a:t>
            </a:r>
            <a:endParaRPr lang="en-GB" sz="1400" b="1" baseline="-25000" dirty="0">
              <a:latin typeface="Arial" pitchFamily="34" charset="0"/>
              <a:cs typeface="Arial" pitchFamily="34" charset="0"/>
            </a:endParaRPr>
          </a:p>
          <a:p>
            <a:pPr>
              <a:buClrTx/>
              <a:buSzTx/>
              <a:tabLst>
                <a:tab pos="2387600" algn="l"/>
                <a:tab pos="4483100" algn="l"/>
              </a:tabLst>
            </a:pPr>
            <a:r>
              <a:rPr lang="en-GB" sz="1400" b="1" dirty="0" smtClean="0">
                <a:latin typeface="Arial" pitchFamily="34" charset="0"/>
                <a:cs typeface="Arial" pitchFamily="34" charset="0"/>
              </a:rPr>
              <a:t>COMPLEX 12/12/17+2MgO+</a:t>
            </a:r>
            <a:r>
              <a:rPr lang="ro-RO" sz="1400" b="1" dirty="0" smtClean="0">
                <a:latin typeface="Arial" pitchFamily="34" charset="0"/>
                <a:cs typeface="Arial" pitchFamily="34" charset="0"/>
              </a:rPr>
              <a:t>12</a:t>
            </a:r>
            <a:r>
              <a:rPr lang="en-GB" sz="1400" b="1" dirty="0" smtClean="0">
                <a:latin typeface="Arial" pitchFamily="34" charset="0"/>
                <a:cs typeface="Arial" pitchFamily="34" charset="0"/>
              </a:rPr>
              <a:t>S</a:t>
            </a:r>
            <a:r>
              <a:rPr lang="ro-RO" sz="1400" b="1" dirty="0" smtClean="0">
                <a:latin typeface="Arial" pitchFamily="34" charset="0"/>
                <a:cs typeface="Arial" pitchFamily="34" charset="0"/>
              </a:rPr>
              <a:t>O</a:t>
            </a:r>
            <a:r>
              <a:rPr lang="ro-RO" sz="1400" b="1" baseline="-25000" dirty="0" smtClean="0">
                <a:latin typeface="Arial" pitchFamily="34" charset="0"/>
                <a:cs typeface="Arial" pitchFamily="34" charset="0"/>
              </a:rPr>
              <a:t>3</a:t>
            </a:r>
            <a:r>
              <a:rPr lang="en-GB" sz="1400" b="1" dirty="0" smtClean="0">
                <a:latin typeface="Arial" pitchFamily="34" charset="0"/>
                <a:cs typeface="Arial" pitchFamily="34" charset="0"/>
              </a:rPr>
              <a:t>+</a:t>
            </a:r>
            <a:r>
              <a:rPr lang="en-GB" sz="1400" b="1" dirty="0" err="1" smtClean="0">
                <a:latin typeface="Arial" pitchFamily="34" charset="0"/>
                <a:cs typeface="Arial" pitchFamily="34" charset="0"/>
              </a:rPr>
              <a:t>B+Zn</a:t>
            </a:r>
            <a:endParaRPr lang="en-GB" sz="1400" b="1" dirty="0" smtClean="0">
              <a:latin typeface="Arial" pitchFamily="34" charset="0"/>
              <a:cs typeface="Arial" pitchFamily="34" charset="0"/>
            </a:endParaRPr>
          </a:p>
          <a:p>
            <a:pPr>
              <a:tabLst>
                <a:tab pos="2387600" algn="l"/>
                <a:tab pos="4483100" algn="l"/>
              </a:tabLst>
            </a:pPr>
            <a:r>
              <a:rPr lang="en-GB" sz="1400" b="1" dirty="0" smtClean="0">
                <a:latin typeface="Arial" pitchFamily="34" charset="0"/>
                <a:cs typeface="Arial" pitchFamily="34" charset="0"/>
              </a:rPr>
              <a:t>COMPLEX 15/5/18+</a:t>
            </a:r>
            <a:r>
              <a:rPr lang="en-GB" sz="1400" b="1" dirty="0" smtClean="0"/>
              <a:t>2,5MgO+25SO</a:t>
            </a:r>
            <a:r>
              <a:rPr lang="en-GB" sz="1400" b="1" baseline="-25000" dirty="0">
                <a:latin typeface="Arial" pitchFamily="34" charset="0"/>
                <a:cs typeface="Arial" pitchFamily="34" charset="0"/>
              </a:rPr>
              <a:t>3</a:t>
            </a:r>
            <a:r>
              <a:rPr lang="en-GB" sz="1400" b="1" dirty="0" smtClean="0"/>
              <a:t>+B+Zn</a:t>
            </a:r>
            <a:endParaRPr lang="en-GB" sz="1400" b="1" dirty="0" smtClean="0">
              <a:latin typeface="Arial" pitchFamily="34" charset="0"/>
              <a:cs typeface="Arial" pitchFamily="34" charset="0"/>
            </a:endParaRPr>
          </a:p>
          <a:p>
            <a:pPr>
              <a:tabLst>
                <a:tab pos="2387600" algn="l"/>
                <a:tab pos="4483100" algn="l"/>
              </a:tabLst>
            </a:pPr>
            <a:r>
              <a:rPr lang="ro-RO" sz="1400" b="1" dirty="0" smtClean="0">
                <a:latin typeface="Arial" pitchFamily="34" charset="0"/>
                <a:cs typeface="Arial" pitchFamily="34" charset="0"/>
              </a:rPr>
              <a:t>Alte produse </a:t>
            </a:r>
            <a:r>
              <a:rPr lang="de-AT" sz="1400" b="1" dirty="0" smtClean="0">
                <a:latin typeface="Arial" pitchFamily="34" charset="0"/>
                <a:cs typeface="Arial" pitchFamily="34" charset="0"/>
              </a:rPr>
              <a:t>NPK</a:t>
            </a:r>
          </a:p>
          <a:p>
            <a:pPr>
              <a:tabLst>
                <a:tab pos="2387600" algn="l"/>
                <a:tab pos="4483100" algn="l"/>
              </a:tabLst>
            </a:pPr>
            <a:r>
              <a:rPr lang="ro-RO" sz="1400" b="1" dirty="0" err="1" smtClean="0">
                <a:latin typeface="Arial" pitchFamily="34" charset="0"/>
                <a:cs typeface="Arial" pitchFamily="34" charset="0"/>
              </a:rPr>
              <a:t>Fertilizanti</a:t>
            </a:r>
            <a:r>
              <a:rPr lang="ro-RO" sz="1400" b="1" dirty="0" smtClean="0">
                <a:latin typeface="Arial" pitchFamily="34" charset="0"/>
                <a:cs typeface="Arial" pitchFamily="34" charset="0"/>
              </a:rPr>
              <a:t> speciali</a:t>
            </a:r>
            <a:endParaRPr lang="de-AT" sz="1400" b="1" dirty="0" smtClean="0">
              <a:latin typeface="Arial" pitchFamily="34" charset="0"/>
              <a:cs typeface="Arial" pitchFamily="34" charset="0"/>
            </a:endParaRPr>
          </a:p>
          <a:p>
            <a:pPr>
              <a:lnSpc>
                <a:spcPct val="90000"/>
              </a:lnSpc>
              <a:buClrTx/>
              <a:buSzTx/>
              <a:buFontTx/>
              <a:buNone/>
              <a:tabLst>
                <a:tab pos="2387600" algn="l"/>
                <a:tab pos="4483100" algn="l"/>
              </a:tabLst>
            </a:pPr>
            <a:r>
              <a:rPr lang="de-DE" sz="1800" dirty="0">
                <a:latin typeface="Arial" pitchFamily="34" charset="0"/>
                <a:cs typeface="Arial" pitchFamily="34" charset="0"/>
              </a:rPr>
              <a:t/>
            </a:r>
            <a:br>
              <a:rPr lang="de-DE" sz="1800" dirty="0">
                <a:latin typeface="Arial" pitchFamily="34" charset="0"/>
                <a:cs typeface="Arial" pitchFamily="34" charset="0"/>
              </a:rPr>
            </a:br>
            <a:endParaRPr lang="de-DE" sz="1000" dirty="0">
              <a:latin typeface="Arial" pitchFamily="34" charset="0"/>
              <a:cs typeface="Arial" pitchFamily="34" charset="0"/>
            </a:endParaRPr>
          </a:p>
          <a:p>
            <a:pPr>
              <a:lnSpc>
                <a:spcPct val="90000"/>
              </a:lnSpc>
              <a:buClrTx/>
              <a:buSzTx/>
              <a:buFontTx/>
              <a:buNone/>
              <a:tabLst>
                <a:tab pos="2387600" algn="l"/>
                <a:tab pos="4483100" algn="l"/>
              </a:tabLst>
            </a:pPr>
            <a:r>
              <a:rPr lang="de-DE" sz="1000" dirty="0">
                <a:latin typeface="Arial" pitchFamily="34" charset="0"/>
                <a:cs typeface="Arial" pitchFamily="34" charset="0"/>
              </a:rPr>
              <a:t/>
            </a:r>
            <a:br>
              <a:rPr lang="de-DE" sz="1000" dirty="0">
                <a:latin typeface="Arial" pitchFamily="34" charset="0"/>
                <a:cs typeface="Arial" pitchFamily="34" charset="0"/>
              </a:rPr>
            </a:br>
            <a:r>
              <a:rPr lang="de-DE" sz="1400" dirty="0">
                <a:solidFill>
                  <a:schemeClr val="tx1"/>
                </a:solidFill>
                <a:latin typeface="Arial" pitchFamily="34" charset="0"/>
                <a:cs typeface="Arial" pitchFamily="34" charset="0"/>
              </a:rPr>
              <a:t/>
            </a:r>
            <a:br>
              <a:rPr lang="de-DE" sz="1400" dirty="0">
                <a:solidFill>
                  <a:schemeClr val="tx1"/>
                </a:solidFill>
                <a:latin typeface="Arial" pitchFamily="34" charset="0"/>
                <a:cs typeface="Arial" pitchFamily="34" charset="0"/>
              </a:rPr>
            </a:br>
            <a:endParaRPr lang="de-DE" sz="800" dirty="0">
              <a:solidFill>
                <a:schemeClr val="tx1"/>
              </a:solidFill>
              <a:latin typeface="Arial" pitchFamily="34" charset="0"/>
              <a:cs typeface="Arial" pitchFamily="34" charset="0"/>
            </a:endParaRPr>
          </a:p>
          <a:p>
            <a:pPr>
              <a:buClrTx/>
              <a:buSzTx/>
              <a:buFontTx/>
              <a:buNone/>
              <a:tabLst>
                <a:tab pos="2387600" algn="l"/>
                <a:tab pos="4483100" algn="l"/>
              </a:tabLst>
            </a:pPr>
            <a:endParaRPr lang="de-DE" sz="1400" dirty="0">
              <a:solidFill>
                <a:schemeClr val="tx1"/>
              </a:solidFill>
              <a:latin typeface="Arial" pitchFamily="34" charset="0"/>
              <a:cs typeface="Arial" pitchFamily="34" charset="0"/>
            </a:endParaRPr>
          </a:p>
        </p:txBody>
      </p:sp>
      <p:sp>
        <p:nvSpPr>
          <p:cNvPr id="21" name="Text Box 5"/>
          <p:cNvSpPr txBox="1">
            <a:spLocks noChangeArrowheads="1"/>
          </p:cNvSpPr>
          <p:nvPr/>
        </p:nvSpPr>
        <p:spPr bwMode="auto">
          <a:xfrm>
            <a:off x="4641607" y="2782357"/>
            <a:ext cx="3656012" cy="1077218"/>
          </a:xfrm>
          <a:prstGeom prst="rect">
            <a:avLst/>
          </a:prstGeom>
          <a:noFill/>
          <a:ln w="12700">
            <a:noFill/>
            <a:miter lim="800000"/>
            <a:headEnd/>
            <a:tailEnd/>
          </a:ln>
        </p:spPr>
        <p:txBody>
          <a:bodyPr lIns="0" tIns="0" rIns="0" bIns="0">
            <a:spAutoFit/>
          </a:bodyPr>
          <a:lstStyle/>
          <a:p>
            <a:pPr>
              <a:buFontTx/>
              <a:buNone/>
            </a:pPr>
            <a:r>
              <a:rPr lang="en-GB" sz="1400" b="1" dirty="0" smtClean="0">
                <a:latin typeface="Arial" pitchFamily="34" charset="0"/>
                <a:cs typeface="Arial" pitchFamily="34" charset="0"/>
              </a:rPr>
              <a:t>NAC 27N (</a:t>
            </a:r>
            <a:r>
              <a:rPr lang="ro-RO" sz="1400" b="1" dirty="0" err="1" smtClean="0">
                <a:latin typeface="Arial" pitchFamily="34" charset="0"/>
                <a:cs typeface="Arial" pitchFamily="34" charset="0"/>
              </a:rPr>
              <a:t>Nitrocalcar</a:t>
            </a:r>
            <a:r>
              <a:rPr lang="en-GB" sz="1400" b="1" dirty="0" smtClean="0">
                <a:latin typeface="Arial" pitchFamily="34" charset="0"/>
                <a:cs typeface="Arial" pitchFamily="34" charset="0"/>
              </a:rPr>
              <a:t>)</a:t>
            </a:r>
            <a:r>
              <a:rPr lang="en-GB" sz="1400" b="1" dirty="0">
                <a:latin typeface="Arial" pitchFamily="34" charset="0"/>
                <a:cs typeface="Arial" pitchFamily="34" charset="0"/>
              </a:rPr>
              <a:t/>
            </a:r>
            <a:br>
              <a:rPr lang="en-GB" sz="1400" b="1" dirty="0">
                <a:latin typeface="Arial" pitchFamily="34" charset="0"/>
                <a:cs typeface="Arial" pitchFamily="34" charset="0"/>
              </a:rPr>
            </a:br>
            <a:r>
              <a:rPr lang="de-DE" sz="1400" b="1" dirty="0" smtClean="0">
                <a:latin typeface="Arial" pitchFamily="34" charset="0"/>
                <a:cs typeface="Arial" pitchFamily="34" charset="0"/>
              </a:rPr>
              <a:t>AN 33,5N</a:t>
            </a:r>
          </a:p>
          <a:p>
            <a:pPr>
              <a:tabLst>
                <a:tab pos="2387600" algn="l"/>
                <a:tab pos="4483100" algn="l"/>
              </a:tabLst>
            </a:pPr>
            <a:r>
              <a:rPr lang="de-DE" sz="1400" b="1" dirty="0" smtClean="0">
                <a:latin typeface="Arial" pitchFamily="34" charset="0"/>
                <a:cs typeface="Arial" pitchFamily="34" charset="0"/>
              </a:rPr>
              <a:t>URE</a:t>
            </a:r>
            <a:r>
              <a:rPr lang="ro-RO" sz="1400" b="1" dirty="0" smtClean="0">
                <a:latin typeface="Arial" pitchFamily="34" charset="0"/>
                <a:cs typeface="Arial" pitchFamily="34" charset="0"/>
              </a:rPr>
              <a:t>E</a:t>
            </a:r>
            <a:r>
              <a:rPr lang="de-DE" sz="1400" b="1" dirty="0" smtClean="0">
                <a:latin typeface="Arial" pitchFamily="34" charset="0"/>
                <a:cs typeface="Arial" pitchFamily="34" charset="0"/>
              </a:rPr>
              <a:t> 46N</a:t>
            </a:r>
          </a:p>
          <a:p>
            <a:pPr>
              <a:tabLst>
                <a:tab pos="2387600" algn="l"/>
                <a:tab pos="4483100" algn="l"/>
              </a:tabLst>
            </a:pPr>
            <a:r>
              <a:rPr lang="de-DE" sz="1400" b="1" dirty="0" smtClean="0">
                <a:latin typeface="Arial" pitchFamily="34" charset="0"/>
                <a:cs typeface="Arial" pitchFamily="34" charset="0"/>
              </a:rPr>
              <a:t>UAN </a:t>
            </a:r>
          </a:p>
          <a:p>
            <a:pPr>
              <a:tabLst>
                <a:tab pos="2387600" algn="l"/>
                <a:tab pos="4483100" algn="l"/>
              </a:tabLst>
            </a:pPr>
            <a:r>
              <a:rPr lang="de-DE" sz="1400" b="1" dirty="0" smtClean="0">
                <a:latin typeface="Arial" pitchFamily="34" charset="0"/>
                <a:cs typeface="Arial" pitchFamily="34" charset="0"/>
              </a:rPr>
              <a:t>NAC +S</a:t>
            </a:r>
          </a:p>
        </p:txBody>
      </p:sp>
      <p:sp>
        <p:nvSpPr>
          <p:cNvPr id="22" name="Text Box 7"/>
          <p:cNvSpPr txBox="1">
            <a:spLocks noChangeArrowheads="1"/>
          </p:cNvSpPr>
          <p:nvPr/>
        </p:nvSpPr>
        <p:spPr bwMode="auto">
          <a:xfrm>
            <a:off x="3257551" y="1854000"/>
            <a:ext cx="3656012" cy="492443"/>
          </a:xfrm>
          <a:prstGeom prst="rect">
            <a:avLst/>
          </a:prstGeom>
          <a:noFill/>
          <a:ln w="12700">
            <a:noFill/>
            <a:miter lim="800000"/>
            <a:headEnd/>
            <a:tailEnd/>
          </a:ln>
        </p:spPr>
        <p:txBody>
          <a:bodyPr lIns="0" tIns="0" rIns="0" bIns="0">
            <a:spAutoFit/>
          </a:bodyPr>
          <a:lstStyle/>
          <a:p>
            <a:pPr>
              <a:buFontTx/>
              <a:buNone/>
            </a:pPr>
            <a:r>
              <a:rPr lang="ro-RO" sz="2000" b="1" dirty="0" smtClean="0">
                <a:solidFill>
                  <a:schemeClr val="bg1"/>
                </a:solidFill>
                <a:latin typeface="Arial" pitchFamily="34" charset="0"/>
                <a:cs typeface="Arial" pitchFamily="34" charset="0"/>
              </a:rPr>
              <a:t>Îngrăşământ pe bază de azot</a:t>
            </a:r>
            <a:endParaRPr lang="en-GB" sz="2000" b="1" dirty="0" smtClean="0">
              <a:solidFill>
                <a:schemeClr val="bg1"/>
              </a:solidFill>
              <a:latin typeface="Arial" pitchFamily="34" charset="0"/>
              <a:cs typeface="Arial" pitchFamily="34" charset="0"/>
            </a:endParaRPr>
          </a:p>
          <a:p>
            <a:pPr>
              <a:buClrTx/>
              <a:buSzTx/>
              <a:buFontTx/>
              <a:buNone/>
              <a:tabLst>
                <a:tab pos="2387600" algn="l"/>
                <a:tab pos="4483100" algn="l"/>
              </a:tabLst>
            </a:pPr>
            <a:r>
              <a:rPr lang="de-AT" sz="1200" dirty="0" err="1" smtClean="0">
                <a:solidFill>
                  <a:schemeClr val="bg1"/>
                </a:solidFill>
                <a:latin typeface="Arial" pitchFamily="34" charset="0"/>
                <a:cs typeface="Arial" pitchFamily="34" charset="0"/>
              </a:rPr>
              <a:t>Capacit</a:t>
            </a:r>
            <a:r>
              <a:rPr lang="ro-RO" sz="1200" dirty="0" err="1" smtClean="0">
                <a:solidFill>
                  <a:schemeClr val="bg1"/>
                </a:solidFill>
                <a:latin typeface="Arial" pitchFamily="34" charset="0"/>
                <a:cs typeface="Arial" pitchFamily="34" charset="0"/>
              </a:rPr>
              <a:t>ate</a:t>
            </a:r>
            <a:r>
              <a:rPr lang="de-AT" sz="1200" dirty="0" smtClean="0">
                <a:solidFill>
                  <a:schemeClr val="bg1"/>
                </a:solidFill>
                <a:latin typeface="Arial" pitchFamily="34" charset="0"/>
                <a:cs typeface="Arial" pitchFamily="34" charset="0"/>
              </a:rPr>
              <a:t>: 3</a:t>
            </a:r>
            <a:r>
              <a:rPr lang="ro-RO" sz="1200" dirty="0" smtClean="0">
                <a:solidFill>
                  <a:schemeClr val="bg1"/>
                </a:solidFill>
                <a:latin typeface="Arial" pitchFamily="34" charset="0"/>
                <a:cs typeface="Arial" pitchFamily="34" charset="0"/>
              </a:rPr>
              <a:t>,</a:t>
            </a:r>
            <a:r>
              <a:rPr lang="de-AT" sz="1200" dirty="0" smtClean="0">
                <a:solidFill>
                  <a:schemeClr val="bg1"/>
                </a:solidFill>
                <a:latin typeface="Arial" pitchFamily="34" charset="0"/>
                <a:cs typeface="Arial" pitchFamily="34" charset="0"/>
              </a:rPr>
              <a:t>1 </a:t>
            </a:r>
            <a:r>
              <a:rPr lang="ro-RO" sz="1200" dirty="0">
                <a:solidFill>
                  <a:schemeClr val="bg1"/>
                </a:solidFill>
                <a:latin typeface="Arial" pitchFamily="34" charset="0"/>
                <a:cs typeface="Arial" pitchFamily="34" charset="0"/>
              </a:rPr>
              <a:t>milioane tone pe an</a:t>
            </a:r>
            <a:endParaRPr lang="de-DE" sz="1200" dirty="0">
              <a:solidFill>
                <a:schemeClr val="bg1"/>
              </a:solidFill>
              <a:latin typeface="Arial" pitchFamily="34" charset="0"/>
              <a:cs typeface="Arial" pitchFamily="34" charset="0"/>
            </a:endParaRPr>
          </a:p>
        </p:txBody>
      </p:sp>
      <p:sp>
        <p:nvSpPr>
          <p:cNvPr id="23" name="Rectangle 2"/>
          <p:cNvSpPr>
            <a:spLocks noChangeArrowheads="1"/>
          </p:cNvSpPr>
          <p:nvPr/>
        </p:nvSpPr>
        <p:spPr bwMode="auto">
          <a:xfrm>
            <a:off x="448056" y="4787522"/>
            <a:ext cx="8695944" cy="946119"/>
          </a:xfrm>
          <a:prstGeom prst="rect">
            <a:avLst/>
          </a:prstGeom>
          <a:solidFill>
            <a:srgbClr val="FFC000"/>
          </a:solidFill>
          <a:ln w="12700">
            <a:noFill/>
            <a:miter lim="800000"/>
            <a:headEnd/>
            <a:tailEnd/>
          </a:ln>
        </p:spPr>
        <p:txBody>
          <a:bodyPr wrap="none" lIns="0" tIns="0" rIns="0" bIns="0" anchor="ctr"/>
          <a:lstStyle/>
          <a:p>
            <a:endParaRPr lang="en-GB" dirty="0"/>
          </a:p>
        </p:txBody>
      </p:sp>
      <p:sp>
        <p:nvSpPr>
          <p:cNvPr id="24" name="Text Box 7"/>
          <p:cNvSpPr txBox="1">
            <a:spLocks noChangeArrowheads="1"/>
          </p:cNvSpPr>
          <p:nvPr/>
        </p:nvSpPr>
        <p:spPr bwMode="auto">
          <a:xfrm>
            <a:off x="4511353" y="4839631"/>
            <a:ext cx="4597151" cy="861774"/>
          </a:xfrm>
          <a:prstGeom prst="rect">
            <a:avLst/>
          </a:prstGeom>
          <a:noFill/>
          <a:ln w="12700">
            <a:noFill/>
            <a:miter lim="800000"/>
            <a:headEnd/>
            <a:tailEnd/>
          </a:ln>
        </p:spPr>
        <p:txBody>
          <a:bodyPr wrap="square" lIns="0" tIns="0" rIns="0" bIns="0">
            <a:spAutoFit/>
          </a:bodyPr>
          <a:lstStyle/>
          <a:p>
            <a:pPr>
              <a:buFontTx/>
              <a:buNone/>
            </a:pPr>
            <a:r>
              <a:rPr lang="de-AT" sz="1400" b="1" dirty="0" err="1" smtClean="0">
                <a:latin typeface="Arial" pitchFamily="34" charset="0"/>
                <a:cs typeface="Arial" pitchFamily="34" charset="0"/>
              </a:rPr>
              <a:t>AdBlue</a:t>
            </a:r>
            <a:r>
              <a:rPr lang="de-AT" sz="1400" b="1" dirty="0" smtClean="0">
                <a:latin typeface="Arial" pitchFamily="34" charset="0"/>
                <a:cs typeface="Arial" pitchFamily="34" charset="0"/>
              </a:rPr>
              <a:t>, Ure</a:t>
            </a:r>
            <a:r>
              <a:rPr lang="ro-RO" sz="1400" b="1" dirty="0" smtClean="0">
                <a:latin typeface="Arial" pitchFamily="34" charset="0"/>
                <a:cs typeface="Arial" pitchFamily="34" charset="0"/>
              </a:rPr>
              <a:t>e tehnică</a:t>
            </a:r>
            <a:r>
              <a:rPr lang="de-AT" sz="1400" b="1" dirty="0" smtClean="0">
                <a:latin typeface="Arial" pitchFamily="34" charset="0"/>
                <a:cs typeface="Arial" pitchFamily="34" charset="0"/>
              </a:rPr>
              <a:t>, </a:t>
            </a:r>
            <a:r>
              <a:rPr lang="de-AT" sz="1400" b="1" dirty="0" err="1" smtClean="0">
                <a:latin typeface="Arial" pitchFamily="34" charset="0"/>
                <a:cs typeface="Arial" pitchFamily="34" charset="0"/>
              </a:rPr>
              <a:t>Biuron</a:t>
            </a:r>
            <a:r>
              <a:rPr lang="de-AT" sz="1400" b="1" dirty="0" smtClean="0">
                <a:latin typeface="Arial" pitchFamily="34" charset="0"/>
                <a:cs typeface="Arial" pitchFamily="34" charset="0"/>
              </a:rPr>
              <a:t> / Ure</a:t>
            </a:r>
            <a:r>
              <a:rPr lang="ro-RO" sz="1400" b="1" dirty="0" smtClean="0">
                <a:latin typeface="Arial" pitchFamily="34" charset="0"/>
                <a:cs typeface="Arial" pitchFamily="34" charset="0"/>
              </a:rPr>
              <a:t>e alimentară</a:t>
            </a:r>
            <a:r>
              <a:rPr lang="de-AT" sz="1400" b="1" dirty="0" smtClean="0">
                <a:latin typeface="Arial" pitchFamily="34" charset="0"/>
                <a:cs typeface="Arial" pitchFamily="34" charset="0"/>
              </a:rPr>
              <a:t>, Ure</a:t>
            </a:r>
            <a:r>
              <a:rPr lang="ro-RO" sz="1400" b="1" dirty="0" smtClean="0">
                <a:latin typeface="Arial" pitchFamily="34" charset="0"/>
                <a:cs typeface="Arial" pitchFamily="34" charset="0"/>
              </a:rPr>
              <a:t>e,</a:t>
            </a:r>
            <a:r>
              <a:rPr lang="de-AT" sz="1400" b="1" dirty="0" smtClean="0">
                <a:latin typeface="Arial" pitchFamily="34" charset="0"/>
                <a:cs typeface="Arial" pitchFamily="34" charset="0"/>
              </a:rPr>
              <a:t> </a:t>
            </a:r>
            <a:r>
              <a:rPr lang="ro-RO" sz="1400" b="1" dirty="0" smtClean="0">
                <a:latin typeface="Arial" pitchFamily="34" charset="0"/>
                <a:cs typeface="Arial" pitchFamily="34" charset="0"/>
              </a:rPr>
              <a:t>Soluţie tehnică</a:t>
            </a:r>
            <a:r>
              <a:rPr lang="de-AT" sz="1400" b="1" dirty="0" smtClean="0">
                <a:latin typeface="Arial" pitchFamily="34" charset="0"/>
                <a:cs typeface="Arial" pitchFamily="34" charset="0"/>
              </a:rPr>
              <a:t>, UAN </a:t>
            </a:r>
            <a:r>
              <a:rPr lang="ro-RO" sz="1400" b="1" dirty="0" smtClean="0">
                <a:latin typeface="Arial" pitchFamily="34" charset="0"/>
                <a:cs typeface="Arial" pitchFamily="34" charset="0"/>
              </a:rPr>
              <a:t>tehnic</a:t>
            </a:r>
            <a:r>
              <a:rPr lang="de-AT" sz="1400" b="1" dirty="0" smtClean="0">
                <a:latin typeface="Arial" pitchFamily="34" charset="0"/>
                <a:cs typeface="Arial" pitchFamily="34" charset="0"/>
              </a:rPr>
              <a:t>, </a:t>
            </a:r>
            <a:r>
              <a:rPr lang="ro-RO" sz="1400" b="1" dirty="0" smtClean="0">
                <a:latin typeface="Arial" pitchFamily="34" charset="0"/>
                <a:cs typeface="Arial" pitchFamily="34" charset="0"/>
              </a:rPr>
              <a:t>Amoniac</a:t>
            </a:r>
            <a:r>
              <a:rPr lang="de-AT" sz="1400" b="1" dirty="0" smtClean="0">
                <a:latin typeface="Arial" pitchFamily="34" charset="0"/>
                <a:cs typeface="Arial" pitchFamily="34" charset="0"/>
              </a:rPr>
              <a:t>, </a:t>
            </a:r>
            <a:r>
              <a:rPr lang="ro-RO" sz="1400" b="1" dirty="0" err="1" smtClean="0">
                <a:latin typeface="Arial" pitchFamily="34" charset="0"/>
                <a:cs typeface="Arial" pitchFamily="34" charset="0"/>
              </a:rPr>
              <a:t>Solutie</a:t>
            </a:r>
            <a:r>
              <a:rPr lang="ro-RO" sz="1400" b="1" dirty="0" smtClean="0">
                <a:latin typeface="Arial" pitchFamily="34" charset="0"/>
                <a:cs typeface="Arial" pitchFamily="34" charset="0"/>
              </a:rPr>
              <a:t> de Amoniac,</a:t>
            </a:r>
            <a:r>
              <a:rPr lang="de-AT" sz="1400" b="1" dirty="0" smtClean="0">
                <a:latin typeface="Arial" pitchFamily="34" charset="0"/>
                <a:cs typeface="Arial" pitchFamily="34" charset="0"/>
              </a:rPr>
              <a:t> </a:t>
            </a:r>
            <a:r>
              <a:rPr lang="ro-RO" sz="1400" b="1" dirty="0" smtClean="0">
                <a:latin typeface="Arial" pitchFamily="34" charset="0"/>
                <a:cs typeface="Arial" pitchFamily="34" charset="0"/>
              </a:rPr>
              <a:t>Azotat de amoniu </a:t>
            </a:r>
            <a:r>
              <a:rPr lang="de-AT" sz="1400" b="1" dirty="0" smtClean="0">
                <a:latin typeface="Arial" pitchFamily="34" charset="0"/>
                <a:cs typeface="Arial" pitchFamily="34" charset="0"/>
              </a:rPr>
              <a:t>pur, </a:t>
            </a:r>
            <a:r>
              <a:rPr lang="ro-RO" sz="1400" b="1" dirty="0" err="1" smtClean="0">
                <a:latin typeface="Arial" pitchFamily="34" charset="0"/>
                <a:cs typeface="Arial" pitchFamily="34" charset="0"/>
              </a:rPr>
              <a:t>Solutie</a:t>
            </a:r>
            <a:r>
              <a:rPr lang="ro-RO" sz="1400" b="1" dirty="0" smtClean="0">
                <a:latin typeface="Arial" pitchFamily="34" charset="0"/>
                <a:cs typeface="Arial" pitchFamily="34" charset="0"/>
              </a:rPr>
              <a:t> de Azotat de amoniu </a:t>
            </a:r>
            <a:r>
              <a:rPr lang="de-AT" sz="1400" b="1" dirty="0" smtClean="0">
                <a:latin typeface="Arial" pitchFamily="34" charset="0"/>
                <a:cs typeface="Arial" pitchFamily="34" charset="0"/>
              </a:rPr>
              <a:t>, </a:t>
            </a:r>
            <a:r>
              <a:rPr lang="ro-RO" sz="1400" b="1" dirty="0" smtClean="0">
                <a:latin typeface="Arial" pitchFamily="34" charset="0"/>
                <a:cs typeface="Arial" pitchFamily="34" charset="0"/>
              </a:rPr>
              <a:t>Acid azotic</a:t>
            </a:r>
            <a:r>
              <a:rPr lang="de-AT" sz="1400" b="1" dirty="0" smtClean="0">
                <a:latin typeface="Arial" pitchFamily="34" charset="0"/>
                <a:cs typeface="Arial" pitchFamily="34" charset="0"/>
              </a:rPr>
              <a:t>, NASC</a:t>
            </a:r>
            <a:endParaRPr lang="de-DE" sz="1400" dirty="0">
              <a:latin typeface="Arial" pitchFamily="34" charset="0"/>
              <a:cs typeface="Arial" pitchFamily="34" charset="0"/>
            </a:endParaRPr>
          </a:p>
        </p:txBody>
      </p:sp>
      <p:sp>
        <p:nvSpPr>
          <p:cNvPr id="25" name="Text Box 7"/>
          <p:cNvSpPr txBox="1">
            <a:spLocks noChangeArrowheads="1"/>
          </p:cNvSpPr>
          <p:nvPr/>
        </p:nvSpPr>
        <p:spPr bwMode="auto">
          <a:xfrm>
            <a:off x="639318" y="4986511"/>
            <a:ext cx="3656012" cy="523220"/>
          </a:xfrm>
          <a:prstGeom prst="rect">
            <a:avLst/>
          </a:prstGeom>
          <a:noFill/>
          <a:ln w="12700">
            <a:noFill/>
            <a:miter lim="800000"/>
            <a:headEnd/>
            <a:tailEnd/>
          </a:ln>
        </p:spPr>
        <p:txBody>
          <a:bodyPr lIns="0" tIns="0" rIns="0" bIns="0">
            <a:spAutoFit/>
          </a:bodyPr>
          <a:lstStyle/>
          <a:p>
            <a:pPr>
              <a:buFontTx/>
              <a:buNone/>
            </a:pPr>
            <a:r>
              <a:rPr lang="ro-RO" sz="2000" b="1" dirty="0" smtClean="0">
                <a:latin typeface="Arial" pitchFamily="34" charset="0"/>
                <a:cs typeface="Arial" pitchFamily="34" charset="0"/>
              </a:rPr>
              <a:t>Produse tehnice pe baza de N</a:t>
            </a:r>
            <a:endParaRPr lang="en-GB" sz="2000" b="1" dirty="0" smtClean="0">
              <a:latin typeface="Arial" pitchFamily="34" charset="0"/>
              <a:cs typeface="Arial" pitchFamily="34" charset="0"/>
            </a:endParaRPr>
          </a:p>
          <a:p>
            <a:pPr>
              <a:buFontTx/>
              <a:buNone/>
            </a:pPr>
            <a:r>
              <a:rPr lang="de-AT" sz="1400" dirty="0" err="1" smtClean="0">
                <a:latin typeface="Arial" pitchFamily="34" charset="0"/>
                <a:cs typeface="Arial" pitchFamily="34" charset="0"/>
              </a:rPr>
              <a:t>Capacit</a:t>
            </a:r>
            <a:r>
              <a:rPr lang="ro-RO" sz="1400" dirty="0" err="1" smtClean="0">
                <a:latin typeface="Arial" pitchFamily="34" charset="0"/>
                <a:cs typeface="Arial" pitchFamily="34" charset="0"/>
              </a:rPr>
              <a:t>ate</a:t>
            </a:r>
            <a:r>
              <a:rPr lang="de-AT" sz="1400" dirty="0" smtClean="0">
                <a:latin typeface="Arial" pitchFamily="34" charset="0"/>
                <a:cs typeface="Arial" pitchFamily="34" charset="0"/>
              </a:rPr>
              <a:t>: 1 </a:t>
            </a:r>
            <a:r>
              <a:rPr lang="ro-RO" sz="1400" dirty="0" smtClean="0">
                <a:latin typeface="Arial" pitchFamily="34" charset="0"/>
                <a:cs typeface="Arial" pitchFamily="34" charset="0"/>
              </a:rPr>
              <a:t>milion tone pe an</a:t>
            </a:r>
            <a:endParaRPr lang="de-DE" sz="1400" dirty="0">
              <a:latin typeface="Arial" pitchFamily="34" charset="0"/>
              <a:cs typeface="Arial" pitchFamily="34" charset="0"/>
            </a:endParaRPr>
          </a:p>
        </p:txBody>
      </p:sp>
      <p:sp>
        <p:nvSpPr>
          <p:cNvPr id="27" name="TextBox 26"/>
          <p:cNvSpPr txBox="1"/>
          <p:nvPr/>
        </p:nvSpPr>
        <p:spPr>
          <a:xfrm>
            <a:off x="565435" y="5877272"/>
            <a:ext cx="5069825" cy="400110"/>
          </a:xfrm>
          <a:prstGeom prst="rect">
            <a:avLst/>
          </a:prstGeom>
          <a:noFill/>
        </p:spPr>
        <p:txBody>
          <a:bodyPr wrap="square" rtlCol="0">
            <a:spAutoFit/>
          </a:bodyPr>
          <a:lstStyle/>
          <a:p>
            <a:r>
              <a:rPr lang="de-AT" sz="1000" dirty="0" smtClean="0">
                <a:latin typeface="Arial" pitchFamily="34" charset="0"/>
                <a:cs typeface="Arial" pitchFamily="34" charset="0"/>
              </a:rPr>
              <a:t>1) 52.15%</a:t>
            </a:r>
            <a:r>
              <a:rPr lang="ro-RO" sz="1000" dirty="0" err="1" smtClean="0">
                <a:latin typeface="Arial" pitchFamily="34" charset="0"/>
                <a:cs typeface="Arial" pitchFamily="34" charset="0"/>
              </a:rPr>
              <a:t>participatiune</a:t>
            </a:r>
            <a:r>
              <a:rPr lang="ro-RO" sz="1000" dirty="0" smtClean="0">
                <a:latin typeface="Arial" pitchFamily="34" charset="0"/>
                <a:cs typeface="Arial" pitchFamily="34" charset="0"/>
              </a:rPr>
              <a:t> la fabrica </a:t>
            </a:r>
            <a:r>
              <a:rPr lang="de-AT" sz="1000" dirty="0" smtClean="0">
                <a:latin typeface="Arial" pitchFamily="34" charset="0"/>
                <a:cs typeface="Arial" pitchFamily="34" charset="0"/>
              </a:rPr>
              <a:t>Le </a:t>
            </a:r>
            <a:r>
              <a:rPr lang="de-AT" sz="1000" dirty="0" err="1" smtClean="0">
                <a:latin typeface="Arial" pitchFamily="34" charset="0"/>
                <a:cs typeface="Arial" pitchFamily="34" charset="0"/>
              </a:rPr>
              <a:t>Havr</a:t>
            </a:r>
            <a:r>
              <a:rPr lang="ro-RO" sz="1000" dirty="0" smtClean="0">
                <a:latin typeface="Arial" pitchFamily="34" charset="0"/>
                <a:cs typeface="Arial" pitchFamily="34" charset="0"/>
              </a:rPr>
              <a:t>e</a:t>
            </a:r>
            <a:endParaRPr lang="de-AT" sz="1000" dirty="0" smtClean="0">
              <a:latin typeface="Arial" pitchFamily="34" charset="0"/>
              <a:cs typeface="Arial" pitchFamily="34" charset="0"/>
            </a:endParaRPr>
          </a:p>
          <a:p>
            <a:r>
              <a:rPr lang="de-AT" sz="1000" dirty="0" smtClean="0">
                <a:latin typeface="Arial" pitchFamily="34" charset="0"/>
                <a:cs typeface="Arial" pitchFamily="34" charset="0"/>
              </a:rPr>
              <a:t>2) 77.4% </a:t>
            </a:r>
            <a:r>
              <a:rPr lang="ro-RO" sz="1000" dirty="0" err="1" smtClean="0">
                <a:latin typeface="Arial" pitchFamily="34" charset="0"/>
                <a:cs typeface="Arial" pitchFamily="34" charset="0"/>
              </a:rPr>
              <a:t>participatiune</a:t>
            </a:r>
            <a:r>
              <a:rPr lang="ro-RO" sz="1000" dirty="0" smtClean="0">
                <a:latin typeface="Arial" pitchFamily="34" charset="0"/>
                <a:cs typeface="Arial" pitchFamily="34" charset="0"/>
              </a:rPr>
              <a:t> la </a:t>
            </a:r>
            <a:r>
              <a:rPr lang="de-AT" sz="1000" dirty="0" err="1" smtClean="0">
                <a:latin typeface="Arial" pitchFamily="34" charset="0"/>
                <a:cs typeface="Arial" pitchFamily="34" charset="0"/>
              </a:rPr>
              <a:t>Rosier</a:t>
            </a:r>
            <a:r>
              <a:rPr lang="de-AT" sz="1000" dirty="0" smtClean="0">
                <a:latin typeface="Arial" pitchFamily="34" charset="0"/>
                <a:cs typeface="Arial" pitchFamily="34" charset="0"/>
              </a:rPr>
              <a:t> SA</a:t>
            </a:r>
            <a:endParaRPr lang="en-GB" sz="1000" dirty="0">
              <a:latin typeface="Arial" pitchFamily="34" charset="0"/>
              <a:cs typeface="Arial" pitchFamily="34" charset="0"/>
            </a:endParaRPr>
          </a:p>
        </p:txBody>
      </p:sp>
      <p:pic>
        <p:nvPicPr>
          <p:cNvPr id="16" name="Picture 15"/>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7014615" y="3417453"/>
            <a:ext cx="2093889" cy="13981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531320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r-FR" sz="2800" dirty="0">
                <a:solidFill>
                  <a:srgbClr val="70B52C"/>
                </a:solidFill>
                <a:cs typeface="Arial"/>
              </a:rPr>
              <a:t>Borealis L.A.T – </a:t>
            </a:r>
            <a:r>
              <a:rPr lang="ro-RO" sz="2800" dirty="0" smtClean="0">
                <a:solidFill>
                  <a:srgbClr val="70B52C"/>
                </a:solidFill>
                <a:cs typeface="Arial"/>
              </a:rPr>
              <a:t>lider in distribu</a:t>
            </a:r>
            <a:r>
              <a:rPr lang="ro-RO" sz="2800" dirty="0" smtClean="0">
                <a:solidFill>
                  <a:srgbClr val="70B52C"/>
                </a:solidFill>
                <a:latin typeface="Arial" pitchFamily="34" charset="0"/>
                <a:cs typeface="Arial" pitchFamily="34" charset="0"/>
              </a:rPr>
              <a:t>ţ</a:t>
            </a:r>
            <a:r>
              <a:rPr lang="ro-RO" sz="2800" dirty="0" smtClean="0">
                <a:solidFill>
                  <a:srgbClr val="70B52C"/>
                </a:solidFill>
                <a:cs typeface="Arial"/>
              </a:rPr>
              <a:t>ia  de îngrăşăminte în </a:t>
            </a:r>
            <a:r>
              <a:rPr lang="fr-FR" sz="2800" dirty="0" smtClean="0">
                <a:solidFill>
                  <a:srgbClr val="70B52C"/>
                </a:solidFill>
                <a:cs typeface="Arial"/>
              </a:rPr>
              <a:t>Europ</a:t>
            </a:r>
            <a:r>
              <a:rPr lang="ro-RO" sz="2800" dirty="0" smtClean="0">
                <a:solidFill>
                  <a:srgbClr val="70B52C"/>
                </a:solidFill>
                <a:cs typeface="Arial"/>
              </a:rPr>
              <a:t>a Centrală</a:t>
            </a:r>
            <a:endParaRPr lang="en-GB" dirty="0">
              <a:solidFill>
                <a:srgbClr val="70B52C"/>
              </a:solidFill>
            </a:endParaRPr>
          </a:p>
        </p:txBody>
      </p:sp>
      <p:sp>
        <p:nvSpPr>
          <p:cNvPr id="6" name="Rectangle 5"/>
          <p:cNvSpPr/>
          <p:nvPr/>
        </p:nvSpPr>
        <p:spPr>
          <a:xfrm>
            <a:off x="3592682" y="2539706"/>
            <a:ext cx="342000" cy="4571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0" dirty="0">
              <a:solidFill>
                <a:schemeClr val="tx1"/>
              </a:solidFill>
            </a:endParaRPr>
          </a:p>
        </p:txBody>
      </p:sp>
      <p:sp>
        <p:nvSpPr>
          <p:cNvPr id="7" name="Rectangle 6"/>
          <p:cNvSpPr/>
          <p:nvPr/>
        </p:nvSpPr>
        <p:spPr>
          <a:xfrm>
            <a:off x="6588224" y="2016000"/>
            <a:ext cx="2376264" cy="4031873"/>
          </a:xfrm>
          <a:prstGeom prst="rect">
            <a:avLst/>
          </a:prstGeom>
        </p:spPr>
        <p:txBody>
          <a:bodyPr wrap="square">
            <a:spAutoFit/>
          </a:bodyPr>
          <a:lstStyle/>
          <a:p>
            <a:pPr marL="182563" indent="-182563" algn="ctr" defTabSz="457200"/>
            <a:r>
              <a:rPr lang="fr-FR" sz="2000" b="1" dirty="0" smtClean="0">
                <a:latin typeface="Arial" pitchFamily="34" charset="0"/>
                <a:cs typeface="Arial" pitchFamily="34" charset="0"/>
              </a:rPr>
              <a:t>2014</a:t>
            </a:r>
            <a:r>
              <a:rPr lang="fr-FR" sz="1600" b="1" dirty="0" smtClean="0">
                <a:latin typeface="Arial" pitchFamily="34" charset="0"/>
                <a:cs typeface="Arial" pitchFamily="34" charset="0"/>
              </a:rPr>
              <a:t/>
            </a:r>
            <a:br>
              <a:rPr lang="fr-FR" sz="1600" b="1" dirty="0" smtClean="0">
                <a:latin typeface="Arial" pitchFamily="34" charset="0"/>
                <a:cs typeface="Arial" pitchFamily="34" charset="0"/>
              </a:rPr>
            </a:br>
            <a:endParaRPr lang="fr-FR" sz="1600" b="1" dirty="0" smtClean="0">
              <a:latin typeface="Arial" pitchFamily="34" charset="0"/>
              <a:cs typeface="Arial" pitchFamily="34" charset="0"/>
            </a:endParaRPr>
          </a:p>
          <a:p>
            <a:pPr marL="182563" indent="-182563" defTabSz="457200">
              <a:buFont typeface="Arial" pitchFamily="34" charset="0"/>
              <a:buChar char="•"/>
            </a:pPr>
            <a:r>
              <a:rPr lang="ro-RO" sz="1400" dirty="0" smtClean="0">
                <a:latin typeface="Arial" pitchFamily="34" charset="0"/>
                <a:cs typeface="Arial" pitchFamily="34" charset="0"/>
              </a:rPr>
              <a:t>Cifra de afaceri</a:t>
            </a:r>
            <a:r>
              <a:rPr lang="en-US" sz="1400" dirty="0" smtClean="0">
                <a:latin typeface="Arial" pitchFamily="34" charset="0"/>
                <a:cs typeface="Arial" pitchFamily="34" charset="0"/>
              </a:rPr>
              <a:t>: </a:t>
            </a:r>
            <a:r>
              <a:rPr lang="en-US" sz="1400" dirty="0" smtClean="0">
                <a:solidFill>
                  <a:srgbClr val="72B541"/>
                </a:solidFill>
                <a:latin typeface="Arial" pitchFamily="34" charset="0"/>
                <a:cs typeface="Arial" pitchFamily="34" charset="0"/>
              </a:rPr>
              <a:t>1,371</a:t>
            </a:r>
            <a:r>
              <a:rPr lang="ro-RO" sz="1400" dirty="0" smtClean="0">
                <a:solidFill>
                  <a:srgbClr val="72B541"/>
                </a:solidFill>
                <a:latin typeface="Arial" pitchFamily="34" charset="0"/>
                <a:cs typeface="Arial" pitchFamily="34" charset="0"/>
              </a:rPr>
              <a:t> milioane EUR</a:t>
            </a:r>
            <a:endParaRPr lang="en-US" sz="1400" dirty="0" smtClean="0">
              <a:solidFill>
                <a:srgbClr val="72B541"/>
              </a:solidFill>
              <a:latin typeface="Arial" pitchFamily="34" charset="0"/>
              <a:cs typeface="Arial" pitchFamily="34" charset="0"/>
            </a:endParaRPr>
          </a:p>
          <a:p>
            <a:pPr marL="182563" indent="-182563" defTabSz="457200">
              <a:spcAft>
                <a:spcPts val="600"/>
              </a:spcAft>
              <a:buFont typeface="Arial" pitchFamily="34" charset="0"/>
              <a:buChar char="•"/>
            </a:pPr>
            <a:r>
              <a:rPr lang="ro-RO" sz="1400" dirty="0" smtClean="0">
                <a:latin typeface="Arial" pitchFamily="34" charset="0"/>
                <a:cs typeface="Arial" pitchFamily="34" charset="0"/>
              </a:rPr>
              <a:t>Aproximativ </a:t>
            </a:r>
            <a:r>
              <a:rPr lang="fr-FR" sz="1400" dirty="0" smtClean="0">
                <a:solidFill>
                  <a:srgbClr val="72B541"/>
                </a:solidFill>
                <a:latin typeface="Arial" pitchFamily="34" charset="0"/>
                <a:cs typeface="Arial" pitchFamily="34" charset="0"/>
              </a:rPr>
              <a:t>3</a:t>
            </a:r>
            <a:r>
              <a:rPr lang="ro-RO" sz="1400" dirty="0" smtClean="0">
                <a:solidFill>
                  <a:srgbClr val="72B541"/>
                </a:solidFill>
                <a:latin typeface="Arial" pitchFamily="34" charset="0"/>
                <a:cs typeface="Arial" pitchFamily="34" charset="0"/>
              </a:rPr>
              <a:t>,</a:t>
            </a:r>
            <a:r>
              <a:rPr lang="fr-FR" sz="1400" dirty="0" smtClean="0">
                <a:solidFill>
                  <a:srgbClr val="72B541"/>
                </a:solidFill>
                <a:latin typeface="Arial" pitchFamily="34" charset="0"/>
                <a:cs typeface="Arial" pitchFamily="34" charset="0"/>
              </a:rPr>
              <a:t>3</a:t>
            </a:r>
            <a:r>
              <a:rPr lang="de-AT" sz="1400" dirty="0">
                <a:solidFill>
                  <a:srgbClr val="72B541"/>
                </a:solidFill>
                <a:latin typeface="Arial" pitchFamily="34" charset="0"/>
                <a:cs typeface="Arial" pitchFamily="34" charset="0"/>
              </a:rPr>
              <a:t>*</a:t>
            </a:r>
            <a:r>
              <a:rPr lang="fr-FR" sz="1400" dirty="0">
                <a:solidFill>
                  <a:srgbClr val="72B541"/>
                </a:solidFill>
                <a:latin typeface="Arial" pitchFamily="34" charset="0"/>
                <a:cs typeface="Arial" pitchFamily="34" charset="0"/>
              </a:rPr>
              <a:t> </a:t>
            </a:r>
            <a:r>
              <a:rPr lang="ro-RO" sz="1400" dirty="0" smtClean="0">
                <a:solidFill>
                  <a:srgbClr val="72B541"/>
                </a:solidFill>
                <a:latin typeface="Arial" pitchFamily="34" charset="0"/>
                <a:cs typeface="Arial" pitchFamily="34" charset="0"/>
              </a:rPr>
              <a:t>milioane de tone de îngrăşăminte şi produse pe bază de azot tehnic vândute</a:t>
            </a:r>
            <a:endParaRPr lang="fr-FR" sz="1400" dirty="0">
              <a:solidFill>
                <a:srgbClr val="72B541"/>
              </a:solidFill>
              <a:latin typeface="Arial" pitchFamily="34" charset="0"/>
              <a:cs typeface="Arial" pitchFamily="34" charset="0"/>
            </a:endParaRPr>
          </a:p>
          <a:p>
            <a:pPr marL="182563" indent="-182563" defTabSz="457200">
              <a:spcAft>
                <a:spcPts val="600"/>
              </a:spcAft>
              <a:buFont typeface="Arial" pitchFamily="34" charset="0"/>
              <a:buChar char="•"/>
            </a:pPr>
            <a:r>
              <a:rPr lang="ro-RO" sz="1400" dirty="0" smtClean="0">
                <a:solidFill>
                  <a:srgbClr val="72B541"/>
                </a:solidFill>
                <a:latin typeface="Arial" pitchFamily="34" charset="0"/>
                <a:cs typeface="Arial" pitchFamily="34" charset="0"/>
              </a:rPr>
              <a:t>Peste </a:t>
            </a:r>
            <a:r>
              <a:rPr lang="fr-FR" sz="1400" dirty="0" smtClean="0">
                <a:solidFill>
                  <a:srgbClr val="72B541"/>
                </a:solidFill>
                <a:latin typeface="Arial" pitchFamily="34" charset="0"/>
                <a:cs typeface="Arial" pitchFamily="34" charset="0"/>
              </a:rPr>
              <a:t>330 </a:t>
            </a:r>
            <a:r>
              <a:rPr lang="ro-RO" sz="1400" dirty="0" smtClean="0">
                <a:solidFill>
                  <a:srgbClr val="72B541"/>
                </a:solidFill>
                <a:latin typeface="Arial" pitchFamily="34" charset="0"/>
                <a:cs typeface="Arial" pitchFamily="34" charset="0"/>
              </a:rPr>
              <a:t>de angajaţi </a:t>
            </a:r>
            <a:r>
              <a:rPr lang="ro-RO" sz="1400" dirty="0" smtClean="0">
                <a:latin typeface="Arial" pitchFamily="34" charset="0"/>
                <a:cs typeface="Arial" pitchFamily="34" charset="0"/>
              </a:rPr>
              <a:t>în domeniul îngrăşămintelor</a:t>
            </a:r>
            <a:r>
              <a:rPr lang="fr-FR" sz="1400" dirty="0" smtClean="0">
                <a:latin typeface="Arial" pitchFamily="34" charset="0"/>
                <a:cs typeface="Arial" pitchFamily="34" charset="0"/>
              </a:rPr>
              <a:t>, </a:t>
            </a:r>
            <a:r>
              <a:rPr lang="ro-RO" sz="1400" dirty="0" smtClean="0">
                <a:latin typeface="Arial" pitchFamily="34" charset="0"/>
                <a:cs typeface="Arial" pitchFamily="34" charset="0"/>
              </a:rPr>
              <a:t>care îşi desfăşoară activitatea în </a:t>
            </a:r>
            <a:r>
              <a:rPr lang="fr-FR" sz="1400" dirty="0" smtClean="0">
                <a:latin typeface="Arial" pitchFamily="34" charset="0"/>
                <a:cs typeface="Arial" pitchFamily="34" charset="0"/>
              </a:rPr>
              <a:t>11 </a:t>
            </a:r>
            <a:r>
              <a:rPr lang="ro-RO" sz="1400" dirty="0" smtClean="0">
                <a:latin typeface="Arial" pitchFamily="34" charset="0"/>
                <a:cs typeface="Arial" pitchFamily="34" charset="0"/>
              </a:rPr>
              <a:t>ţări</a:t>
            </a:r>
            <a:endParaRPr lang="fr-FR" sz="1400" dirty="0" smtClean="0">
              <a:latin typeface="Arial" pitchFamily="34" charset="0"/>
              <a:cs typeface="Arial" pitchFamily="34" charset="0"/>
            </a:endParaRPr>
          </a:p>
          <a:p>
            <a:pPr marL="182563" indent="-182563" defTabSz="457200">
              <a:buFont typeface="Arial" pitchFamily="34" charset="0"/>
              <a:buChar char="•"/>
            </a:pPr>
            <a:r>
              <a:rPr lang="ro-RO" sz="1400" dirty="0" smtClean="0">
                <a:solidFill>
                  <a:srgbClr val="72B541"/>
                </a:solidFill>
                <a:latin typeface="Arial" pitchFamily="34" charset="0"/>
                <a:cs typeface="Arial" pitchFamily="34" charset="0"/>
              </a:rPr>
              <a:t>Capacitate de depozitare de peste </a:t>
            </a:r>
            <a:r>
              <a:rPr lang="fr-FR" sz="1400" dirty="0">
                <a:solidFill>
                  <a:srgbClr val="72B541"/>
                </a:solidFill>
                <a:latin typeface="Arial" pitchFamily="34" charset="0"/>
                <a:cs typeface="Arial" pitchFamily="34" charset="0"/>
              </a:rPr>
              <a:t>7</a:t>
            </a:r>
            <a:r>
              <a:rPr lang="fr-FR" sz="1400" dirty="0" smtClean="0">
                <a:solidFill>
                  <a:srgbClr val="72B541"/>
                </a:solidFill>
                <a:latin typeface="Arial" pitchFamily="34" charset="0"/>
                <a:cs typeface="Arial" pitchFamily="34" charset="0"/>
              </a:rPr>
              <a:t>00 </a:t>
            </a:r>
            <a:r>
              <a:rPr lang="en-US" sz="1400" dirty="0" err="1">
                <a:solidFill>
                  <a:srgbClr val="72B541"/>
                </a:solidFill>
                <a:latin typeface="Arial" pitchFamily="34" charset="0"/>
                <a:cs typeface="Arial" pitchFamily="34" charset="0"/>
              </a:rPr>
              <a:t>k</a:t>
            </a:r>
            <a:r>
              <a:rPr lang="fr-FR" sz="1400" dirty="0" smtClean="0">
                <a:solidFill>
                  <a:srgbClr val="72B541"/>
                </a:solidFill>
                <a:latin typeface="Arial" pitchFamily="34" charset="0"/>
                <a:cs typeface="Arial" pitchFamily="34" charset="0"/>
              </a:rPr>
              <a:t>t</a:t>
            </a:r>
            <a:r>
              <a:rPr lang="fr-FR" sz="1400" dirty="0" smtClean="0">
                <a:latin typeface="Arial" pitchFamily="34" charset="0"/>
                <a:cs typeface="Arial" pitchFamily="34" charset="0"/>
              </a:rPr>
              <a:t> </a:t>
            </a:r>
            <a:r>
              <a:rPr lang="ro-RO" sz="1400" dirty="0" smtClean="0">
                <a:latin typeface="Arial" pitchFamily="34" charset="0"/>
                <a:cs typeface="Arial" pitchFamily="34" charset="0"/>
              </a:rPr>
              <a:t>în peste </a:t>
            </a:r>
            <a:r>
              <a:rPr lang="fr-FR" sz="1400" dirty="0" smtClean="0">
                <a:solidFill>
                  <a:srgbClr val="72B541"/>
                </a:solidFill>
                <a:latin typeface="Arial" pitchFamily="34" charset="0"/>
                <a:cs typeface="Arial" pitchFamily="34" charset="0"/>
              </a:rPr>
              <a:t>50 </a:t>
            </a:r>
            <a:r>
              <a:rPr lang="ro-RO" sz="1400" dirty="0" smtClean="0">
                <a:solidFill>
                  <a:srgbClr val="72B541"/>
                </a:solidFill>
                <a:latin typeface="Arial" pitchFamily="34" charset="0"/>
                <a:cs typeface="Arial" pitchFamily="34" charset="0"/>
              </a:rPr>
              <a:t>de depozite </a:t>
            </a:r>
            <a:r>
              <a:rPr lang="ro-RO" sz="1400" dirty="0" smtClean="0">
                <a:latin typeface="Arial" pitchFamily="34" charset="0"/>
                <a:cs typeface="Arial" pitchFamily="34" charset="0"/>
              </a:rPr>
              <a:t>di</a:t>
            </a:r>
            <a:r>
              <a:rPr lang="fr-FR" sz="1400" dirty="0" smtClean="0">
                <a:latin typeface="Arial" pitchFamily="34" charset="0"/>
                <a:cs typeface="Arial" pitchFamily="34" charset="0"/>
              </a:rPr>
              <a:t>n Europ</a:t>
            </a:r>
            <a:r>
              <a:rPr lang="ro-RO" sz="1400" dirty="0" smtClean="0">
                <a:latin typeface="Arial" pitchFamily="34" charset="0"/>
                <a:cs typeface="Arial" pitchFamily="34" charset="0"/>
              </a:rPr>
              <a:t>a Centrală</a:t>
            </a:r>
            <a:endParaRPr lang="fr-FR" sz="1400" dirty="0" smtClean="0">
              <a:latin typeface="Arial" pitchFamily="34" charset="0"/>
              <a:cs typeface="Arial" pitchFamily="34" charset="0"/>
            </a:endParaRPr>
          </a:p>
        </p:txBody>
      </p:sp>
      <p:sp>
        <p:nvSpPr>
          <p:cNvPr id="9" name="TextBox 8"/>
          <p:cNvSpPr txBox="1"/>
          <p:nvPr/>
        </p:nvSpPr>
        <p:spPr>
          <a:xfrm>
            <a:off x="6253775" y="6581001"/>
            <a:ext cx="2926737" cy="230832"/>
          </a:xfrm>
          <a:prstGeom prst="rect">
            <a:avLst/>
          </a:prstGeom>
          <a:noFill/>
        </p:spPr>
        <p:txBody>
          <a:bodyPr wrap="square" rtlCol="0">
            <a:spAutoFit/>
          </a:bodyPr>
          <a:lstStyle/>
          <a:p>
            <a:pPr defTabSz="457200"/>
            <a:r>
              <a:rPr lang="de-AT" sz="900" dirty="0" smtClean="0">
                <a:latin typeface="Arial" panose="020B0604020202020204" pitchFamily="34" charset="0"/>
                <a:cs typeface="Arial" panose="020B0604020202020204" pitchFamily="34" charset="0"/>
              </a:rPr>
              <a:t>*</a:t>
            </a:r>
            <a:r>
              <a:rPr lang="ro-RO" sz="900" dirty="0" smtClean="0">
                <a:latin typeface="Arial" panose="020B0604020202020204" pitchFamily="34" charset="0"/>
                <a:cs typeface="Arial" panose="020B0604020202020204" pitchFamily="34" charset="0"/>
              </a:rPr>
              <a:t>începând cu luna iulie, </a:t>
            </a:r>
            <a:r>
              <a:rPr lang="de-AT" sz="900" dirty="0" smtClean="0">
                <a:latin typeface="Arial" panose="020B0604020202020204" pitchFamily="34" charset="0"/>
                <a:cs typeface="Arial" panose="020B0604020202020204" pitchFamily="34" charset="0"/>
              </a:rPr>
              <a:t>incl. </a:t>
            </a:r>
            <a:r>
              <a:rPr lang="de-AT" sz="900" dirty="0" err="1" smtClean="0">
                <a:latin typeface="Arial" panose="020B0604020202020204" pitchFamily="34" charset="0"/>
                <a:cs typeface="Arial" panose="020B0604020202020204" pitchFamily="34" charset="0"/>
              </a:rPr>
              <a:t>Borealis</a:t>
            </a:r>
            <a:r>
              <a:rPr lang="de-AT" sz="900" dirty="0" smtClean="0">
                <a:latin typeface="Arial" panose="020B0604020202020204" pitchFamily="34" charset="0"/>
                <a:cs typeface="Arial" panose="020B0604020202020204" pitchFamily="34" charset="0"/>
              </a:rPr>
              <a:t> </a:t>
            </a:r>
            <a:r>
              <a:rPr lang="de-AT" sz="900" dirty="0" err="1" smtClean="0">
                <a:latin typeface="Arial" panose="020B0604020202020204" pitchFamily="34" charset="0"/>
                <a:cs typeface="Arial" panose="020B0604020202020204" pitchFamily="34" charset="0"/>
              </a:rPr>
              <a:t>Chimie</a:t>
            </a:r>
            <a:r>
              <a:rPr lang="de-AT" sz="900" dirty="0" smtClean="0">
                <a:latin typeface="Arial" panose="020B0604020202020204" pitchFamily="34" charset="0"/>
                <a:cs typeface="Arial" panose="020B0604020202020204" pitchFamily="34" charset="0"/>
              </a:rPr>
              <a:t>/</a:t>
            </a:r>
            <a:r>
              <a:rPr lang="de-AT" sz="900" dirty="0" err="1" smtClean="0">
                <a:latin typeface="Arial" panose="020B0604020202020204" pitchFamily="34" charset="0"/>
                <a:cs typeface="Arial" panose="020B0604020202020204" pitchFamily="34" charset="0"/>
              </a:rPr>
              <a:t>Rosier</a:t>
            </a:r>
            <a:endParaRPr lang="en-GB" sz="900" dirty="0">
              <a:latin typeface="Arial" panose="020B0604020202020204" pitchFamily="34" charset="0"/>
              <a:cs typeface="Arial" panose="020B0604020202020204" pitchFamily="34" charset="0"/>
            </a:endParaRPr>
          </a:p>
        </p:txBody>
      </p:sp>
      <p:sp>
        <p:nvSpPr>
          <p:cNvPr id="8" name="Footer Placeholder 7"/>
          <p:cNvSpPr>
            <a:spLocks noGrp="1"/>
          </p:cNvSpPr>
          <p:nvPr>
            <p:ph type="ftr" sz="quarter" idx="3"/>
          </p:nvPr>
        </p:nvSpPr>
        <p:spPr/>
        <p:txBody>
          <a:bodyPr/>
          <a:lstStyle/>
          <a:p>
            <a:pPr>
              <a:defRPr/>
            </a:pPr>
            <a:r>
              <a:rPr lang="en-GB" smtClean="0"/>
              <a:t>Borealis L.A.T</a:t>
            </a:r>
            <a:endParaRPr lang="en-GB" dirty="0"/>
          </a:p>
        </p:txBody>
      </p:sp>
      <p:sp>
        <p:nvSpPr>
          <p:cNvPr id="10" name="Slide Number Placeholder 9"/>
          <p:cNvSpPr>
            <a:spLocks noGrp="1"/>
          </p:cNvSpPr>
          <p:nvPr>
            <p:ph type="sldNum" sz="quarter" idx="4"/>
          </p:nvPr>
        </p:nvSpPr>
        <p:spPr/>
        <p:txBody>
          <a:bodyPr/>
          <a:lstStyle/>
          <a:p>
            <a:pPr>
              <a:defRPr/>
            </a:pPr>
            <a:r>
              <a:rPr lang="en-GB" smtClean="0"/>
              <a:t> </a:t>
            </a:r>
            <a:fld id="{A8158DD3-3AB0-A847-8F72-FCC7221D7BC2}" type="slidenum">
              <a:rPr lang="en-GB" smtClean="0"/>
              <a:pPr>
                <a:defRPr/>
              </a:pPr>
              <a:t>6</a:t>
            </a:fld>
            <a:r>
              <a:rPr lang="en-GB" smtClean="0"/>
              <a:t> |</a:t>
            </a:r>
            <a:endParaRPr lang="en-GB" dirty="0"/>
          </a:p>
        </p:txBody>
      </p:sp>
      <p:pic>
        <p:nvPicPr>
          <p:cNvPr id="26626"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01613" y="1935655"/>
            <a:ext cx="6372200" cy="4607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13167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Rectangle 2"/>
          <p:cNvSpPr>
            <a:spLocks noGrp="1" noChangeArrowheads="1"/>
          </p:cNvSpPr>
          <p:nvPr>
            <p:ph type="title"/>
          </p:nvPr>
        </p:nvSpPr>
        <p:spPr/>
        <p:txBody>
          <a:bodyPr>
            <a:noAutofit/>
          </a:bodyPr>
          <a:lstStyle/>
          <a:p>
            <a:r>
              <a:rPr lang="ro-RO" dirty="0" smtClean="0"/>
              <a:t>Evoluția Borealis L.A.T…</a:t>
            </a:r>
            <a:endParaRPr lang="en-GB" dirty="0"/>
          </a:p>
        </p:txBody>
      </p:sp>
      <p:graphicFrame>
        <p:nvGraphicFramePr>
          <p:cNvPr id="9" name="Content Placeholder 8"/>
          <p:cNvGraphicFramePr>
            <a:graphicFrameLocks noGrp="1"/>
          </p:cNvGraphicFramePr>
          <p:nvPr>
            <p:ph idx="4294967295"/>
            <p:extLst>
              <p:ext uri="{D42A27DB-BD31-4B8C-83A1-F6EECF244321}">
                <p14:modId xmlns:p14="http://schemas.microsoft.com/office/powerpoint/2010/main" val="3015432215"/>
              </p:ext>
            </p:extLst>
          </p:nvPr>
        </p:nvGraphicFramePr>
        <p:xfrm>
          <a:off x="395536" y="1628800"/>
          <a:ext cx="8360278" cy="5101286"/>
        </p:xfrm>
        <a:graphic>
          <a:graphicData uri="http://schemas.openxmlformats.org/drawingml/2006/table">
            <a:tbl>
              <a:tblPr firstRow="1" lastRow="1" bandRow="1">
                <a:tableStyleId>{5C22544A-7EE6-4342-B048-85BDC9FD1C3A}</a:tableStyleId>
              </a:tblPr>
              <a:tblGrid>
                <a:gridCol w="1403002"/>
                <a:gridCol w="4941052"/>
                <a:gridCol w="1259234"/>
                <a:gridCol w="756990"/>
              </a:tblGrid>
              <a:tr h="358407">
                <a:tc>
                  <a:txBody>
                    <a:bodyPr/>
                    <a:lstStyle/>
                    <a:p>
                      <a:r>
                        <a:rPr lang="ro-RO" sz="1600" noProof="0" dirty="0" smtClean="0"/>
                        <a:t>Anul</a:t>
                      </a:r>
                      <a:endParaRPr lang="en-US" sz="1600" noProof="0" dirty="0"/>
                    </a:p>
                  </a:txBody>
                  <a:tcPr/>
                </a:tc>
                <a:tc>
                  <a:txBody>
                    <a:bodyPr/>
                    <a:lstStyle/>
                    <a:p>
                      <a:r>
                        <a:rPr lang="ro-RO" sz="1600" noProof="0" dirty="0" smtClean="0"/>
                        <a:t>Momente importante</a:t>
                      </a:r>
                      <a:endParaRPr lang="en-US" sz="1600" noProof="0" dirty="0"/>
                    </a:p>
                  </a:txBody>
                  <a:tcPr/>
                </a:tc>
                <a:tc>
                  <a:txBody>
                    <a:bodyPr/>
                    <a:lstStyle/>
                    <a:p>
                      <a:r>
                        <a:rPr lang="ro-RO" sz="1600" noProof="0" dirty="0" smtClean="0"/>
                        <a:t>Capacitate</a:t>
                      </a:r>
                      <a:endParaRPr lang="en-US" sz="1600" noProof="0" dirty="0"/>
                    </a:p>
                  </a:txBody>
                  <a:tcPr/>
                </a:tc>
                <a:tc>
                  <a:txBody>
                    <a:bodyPr/>
                    <a:lstStyle/>
                    <a:p>
                      <a:pPr algn="ctr"/>
                      <a:r>
                        <a:rPr lang="ro-RO" sz="1400" noProof="0" dirty="0" smtClean="0"/>
                        <a:t>Alte</a:t>
                      </a:r>
                      <a:endParaRPr lang="en-US" sz="1400" noProof="0" dirty="0"/>
                    </a:p>
                  </a:txBody>
                  <a:tcPr/>
                </a:tc>
              </a:tr>
              <a:tr h="217806">
                <a:tc>
                  <a:txBody>
                    <a:bodyPr/>
                    <a:lstStyle/>
                    <a:p>
                      <a:r>
                        <a:rPr lang="en-US" sz="1400" noProof="0" smtClean="0"/>
                        <a:t>2005/12/14</a:t>
                      </a:r>
                      <a:endParaRPr lang="en-US" sz="1400" noProof="0"/>
                    </a:p>
                  </a:txBody>
                  <a:tcPr/>
                </a:tc>
                <a:tc>
                  <a:txBody>
                    <a:bodyPr/>
                    <a:lstStyle/>
                    <a:p>
                      <a:r>
                        <a:rPr lang="ro-RO" sz="1400" noProof="0" dirty="0" smtClean="0"/>
                        <a:t>Înființarea companiei în </a:t>
                      </a:r>
                      <a:r>
                        <a:rPr lang="ro-RO" sz="1400" noProof="0" dirty="0" err="1" smtClean="0"/>
                        <a:t>Româ</a:t>
                      </a:r>
                      <a:r>
                        <a:rPr lang="en-US" sz="1400" baseline="0" noProof="0" dirty="0" err="1" smtClean="0"/>
                        <a:t>nia</a:t>
                      </a:r>
                      <a:r>
                        <a:rPr lang="en-US" sz="1400" noProof="0" dirty="0" smtClean="0"/>
                        <a:t>- </a:t>
                      </a:r>
                      <a:r>
                        <a:rPr lang="ro-RO" sz="1400" noProof="0" dirty="0" smtClean="0"/>
                        <a:t>cu 2 angajați.</a:t>
                      </a:r>
                      <a:endParaRPr lang="en-US" sz="1400" noProof="0" dirty="0"/>
                    </a:p>
                  </a:txBody>
                  <a:tcPr/>
                </a:tc>
                <a:tc>
                  <a:txBody>
                    <a:bodyPr/>
                    <a:lstStyle/>
                    <a:p>
                      <a:endParaRPr lang="en-US" sz="1400" noProof="0" dirty="0"/>
                    </a:p>
                  </a:txBody>
                  <a:tcPr/>
                </a:tc>
                <a:tc>
                  <a:txBody>
                    <a:bodyPr/>
                    <a:lstStyle/>
                    <a:p>
                      <a:endParaRPr lang="en-US" sz="1400" noProof="0" dirty="0"/>
                    </a:p>
                  </a:txBody>
                  <a:tcPr/>
                </a:tc>
              </a:tr>
              <a:tr h="273046">
                <a:tc>
                  <a:txBody>
                    <a:bodyPr/>
                    <a:lstStyle/>
                    <a:p>
                      <a:r>
                        <a:rPr lang="en-US" sz="1400" noProof="0" dirty="0" smtClean="0"/>
                        <a:t>2006 – 2009</a:t>
                      </a:r>
                      <a:endParaRPr lang="en-US" sz="1400" noProof="0" dirty="0"/>
                    </a:p>
                  </a:txBody>
                  <a:tcPr/>
                </a:tc>
                <a:tc>
                  <a:txBody>
                    <a:bodyPr/>
                    <a:lstStyle/>
                    <a:p>
                      <a:r>
                        <a:rPr lang="ro-RO" sz="1400" noProof="0" dirty="0" smtClean="0"/>
                        <a:t>Închirierea</a:t>
                      </a:r>
                      <a:r>
                        <a:rPr lang="ro-RO" sz="1400" baseline="0" noProof="0" dirty="0" smtClean="0"/>
                        <a:t> primului depozit î</a:t>
                      </a:r>
                      <a:r>
                        <a:rPr lang="en-US" sz="1400" noProof="0" dirty="0" smtClean="0"/>
                        <a:t>n Craiova(4000</a:t>
                      </a:r>
                      <a:r>
                        <a:rPr lang="en-US" sz="1400" baseline="0" noProof="0" dirty="0" smtClean="0"/>
                        <a:t> t</a:t>
                      </a:r>
                      <a:r>
                        <a:rPr lang="en-US" sz="1400" noProof="0" dirty="0" smtClean="0"/>
                        <a:t>)</a:t>
                      </a:r>
                      <a:endParaRPr lang="en-US" sz="1400" noProof="0" dirty="0"/>
                    </a:p>
                  </a:txBody>
                  <a:tcPr/>
                </a:tc>
                <a:tc>
                  <a:txBody>
                    <a:bodyPr/>
                    <a:lstStyle/>
                    <a:p>
                      <a:endParaRPr lang="en-US" sz="1400" noProof="0" dirty="0"/>
                    </a:p>
                  </a:txBody>
                  <a:tcPr/>
                </a:tc>
                <a:tc>
                  <a:txBody>
                    <a:bodyPr/>
                    <a:lstStyle/>
                    <a:p>
                      <a:endParaRPr lang="en-US" sz="1400" noProof="0" dirty="0"/>
                    </a:p>
                  </a:txBody>
                  <a:tcPr/>
                </a:tc>
              </a:tr>
              <a:tr h="472302">
                <a:tc>
                  <a:txBody>
                    <a:bodyPr/>
                    <a:lstStyle/>
                    <a:p>
                      <a:endParaRPr lang="en-US" sz="1400" noProof="0" dirty="0"/>
                    </a:p>
                  </a:txBody>
                  <a:tcPr/>
                </a:tc>
                <a:tc>
                  <a:txBody>
                    <a:bodyPr/>
                    <a:lstStyle/>
                    <a:p>
                      <a:r>
                        <a:rPr lang="ro-RO" sz="1400" noProof="0" dirty="0" smtClean="0"/>
                        <a:t>Contract</a:t>
                      </a:r>
                      <a:r>
                        <a:rPr lang="ro-RO" sz="1400" baseline="0" noProof="0" dirty="0" smtClean="0"/>
                        <a:t> de distribuție cu </a:t>
                      </a:r>
                      <a:r>
                        <a:rPr lang="en-US" sz="1400" noProof="0" dirty="0" err="1" smtClean="0"/>
                        <a:t>Doljchim</a:t>
                      </a:r>
                      <a:r>
                        <a:rPr lang="en-US" sz="1400" noProof="0" dirty="0" smtClean="0"/>
                        <a:t>/</a:t>
                      </a:r>
                      <a:r>
                        <a:rPr lang="en-US" sz="1400" noProof="0" dirty="0" err="1" smtClean="0"/>
                        <a:t>Petrom</a:t>
                      </a:r>
                      <a:r>
                        <a:rPr lang="en-US" sz="1400" noProof="0" dirty="0" smtClean="0"/>
                        <a:t> </a:t>
                      </a:r>
                      <a:r>
                        <a:rPr lang="ro-RO" sz="1400" noProof="0" dirty="0" smtClean="0"/>
                        <a:t>pentru</a:t>
                      </a:r>
                      <a:r>
                        <a:rPr lang="ro-RO" sz="1400" baseline="0" noProof="0" dirty="0" smtClean="0"/>
                        <a:t> </a:t>
                      </a:r>
                      <a:r>
                        <a:rPr lang="en-US" sz="1400" noProof="0" dirty="0" smtClean="0"/>
                        <a:t> A</a:t>
                      </a:r>
                      <a:r>
                        <a:rPr lang="ro-RO" sz="1400" noProof="0" dirty="0" err="1" smtClean="0"/>
                        <a:t>zotat</a:t>
                      </a:r>
                      <a:r>
                        <a:rPr lang="ro-RO" sz="1400" noProof="0" dirty="0" smtClean="0"/>
                        <a:t> de amoniu și</a:t>
                      </a:r>
                      <a:r>
                        <a:rPr lang="ro-RO" sz="1400" baseline="0" noProof="0" dirty="0" smtClean="0"/>
                        <a:t> </a:t>
                      </a:r>
                      <a:r>
                        <a:rPr lang="ro-RO" sz="1400" baseline="0" noProof="0" dirty="0" err="1" smtClean="0"/>
                        <a:t>ur</a:t>
                      </a:r>
                      <a:r>
                        <a:rPr lang="en-US" sz="1400" noProof="0" dirty="0" smtClean="0"/>
                        <a:t>e</a:t>
                      </a:r>
                      <a:r>
                        <a:rPr lang="ro-RO" sz="1400" noProof="0" dirty="0" smtClean="0"/>
                        <a:t>e</a:t>
                      </a:r>
                      <a:endParaRPr lang="en-US" sz="1400" noProof="0" dirty="0"/>
                    </a:p>
                  </a:txBody>
                  <a:tcPr/>
                </a:tc>
                <a:tc>
                  <a:txBody>
                    <a:bodyPr/>
                    <a:lstStyle/>
                    <a:p>
                      <a:endParaRPr lang="en-US" sz="1400" noProof="0" dirty="0"/>
                    </a:p>
                  </a:txBody>
                  <a:tcPr/>
                </a:tc>
                <a:tc>
                  <a:txBody>
                    <a:bodyPr/>
                    <a:lstStyle/>
                    <a:p>
                      <a:endParaRPr lang="en-US" sz="1400" noProof="0" dirty="0"/>
                    </a:p>
                  </a:txBody>
                  <a:tcPr/>
                </a:tc>
              </a:tr>
              <a:tr h="358407">
                <a:tc>
                  <a:txBody>
                    <a:bodyPr/>
                    <a:lstStyle/>
                    <a:p>
                      <a:r>
                        <a:rPr lang="en-US" sz="1400" noProof="0" dirty="0" smtClean="0"/>
                        <a:t>2008</a:t>
                      </a:r>
                      <a:endParaRPr lang="en-US" sz="1400" noProof="0" dirty="0"/>
                    </a:p>
                  </a:txBody>
                  <a:tcPr/>
                </a:tc>
                <a:tc>
                  <a:txBody>
                    <a:bodyPr/>
                    <a:lstStyle/>
                    <a:p>
                      <a:r>
                        <a:rPr lang="ro-RO" sz="1400" noProof="0" dirty="0" smtClean="0"/>
                        <a:t>Primul depozit propriu î</a:t>
                      </a:r>
                      <a:r>
                        <a:rPr lang="en-US" sz="1400" noProof="0" dirty="0" smtClean="0"/>
                        <a:t>n </a:t>
                      </a:r>
                      <a:r>
                        <a:rPr lang="en-US" sz="1400" noProof="0" dirty="0" err="1" smtClean="0"/>
                        <a:t>Deveselu</a:t>
                      </a:r>
                      <a:r>
                        <a:rPr lang="en-US" sz="1400" baseline="0" noProof="0" dirty="0" smtClean="0"/>
                        <a:t> (Caracal)</a:t>
                      </a:r>
                      <a:endParaRPr lang="en-US" sz="1400" noProof="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o-RO" sz="1400" noProof="0" dirty="0" smtClean="0"/>
                        <a:t>4</a:t>
                      </a:r>
                      <a:r>
                        <a:rPr lang="en-US" sz="1400" noProof="0" dirty="0" smtClean="0"/>
                        <a:t> </a:t>
                      </a:r>
                      <a:r>
                        <a:rPr lang="en-US" sz="1400" noProof="0" dirty="0" err="1" smtClean="0"/>
                        <a:t>kt</a:t>
                      </a:r>
                      <a:endParaRPr lang="en-US" sz="1400" noProof="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o-RO" sz="1400" baseline="0" noProof="0" dirty="0" smtClean="0"/>
                        <a:t>4</a:t>
                      </a:r>
                      <a:r>
                        <a:rPr lang="en-US" sz="1400" baseline="0" noProof="0" dirty="0" smtClean="0"/>
                        <a:t>.</a:t>
                      </a:r>
                      <a:r>
                        <a:rPr lang="ro-RO" sz="1400" baseline="0" noProof="0" dirty="0" smtClean="0"/>
                        <a:t>8</a:t>
                      </a:r>
                      <a:r>
                        <a:rPr lang="en-US" sz="1400" baseline="0" noProof="0" dirty="0" smtClean="0"/>
                        <a:t> </a:t>
                      </a:r>
                      <a:r>
                        <a:rPr lang="en-US" sz="1400" baseline="0" noProof="0" dirty="0" err="1" smtClean="0"/>
                        <a:t>kt</a:t>
                      </a:r>
                      <a:endParaRPr lang="en-US" sz="1400" noProof="0" dirty="0" smtClean="0"/>
                    </a:p>
                  </a:txBody>
                  <a:tcPr/>
                </a:tc>
              </a:tr>
              <a:tr h="358407">
                <a:tc>
                  <a:txBody>
                    <a:bodyPr/>
                    <a:lstStyle/>
                    <a:p>
                      <a:r>
                        <a:rPr lang="en-US" sz="1400" noProof="0" dirty="0" smtClean="0"/>
                        <a:t>2009</a:t>
                      </a:r>
                      <a:endParaRPr lang="en-US" sz="1400" noProof="0" dirty="0"/>
                    </a:p>
                  </a:txBody>
                  <a:tcPr/>
                </a:tc>
                <a:tc>
                  <a:txBody>
                    <a:bodyPr/>
                    <a:lstStyle/>
                    <a:p>
                      <a:r>
                        <a:rPr lang="ro-RO" sz="1400" noProof="0" dirty="0" smtClean="0"/>
                        <a:t>Prima unitate de ambalat </a:t>
                      </a:r>
                      <a:r>
                        <a:rPr lang="en-US" sz="1400" noProof="0" dirty="0" smtClean="0"/>
                        <a:t>BB </a:t>
                      </a:r>
                      <a:r>
                        <a:rPr lang="ro-RO" sz="1400" noProof="0" dirty="0" smtClean="0"/>
                        <a:t>î</a:t>
                      </a:r>
                      <a:r>
                        <a:rPr lang="en-US" sz="1400" noProof="0" dirty="0" smtClean="0"/>
                        <a:t>n O</a:t>
                      </a:r>
                      <a:r>
                        <a:rPr lang="ro-RO" sz="1400" noProof="0" dirty="0" err="1" smtClean="0"/>
                        <a:t>rș</a:t>
                      </a:r>
                      <a:r>
                        <a:rPr lang="en-US" sz="1400" noProof="0" dirty="0" smtClean="0"/>
                        <a:t>ova</a:t>
                      </a:r>
                      <a:endParaRPr lang="en-US" sz="1400" noProof="0" dirty="0"/>
                    </a:p>
                  </a:txBody>
                  <a:tcPr/>
                </a:tc>
                <a:tc>
                  <a:txBody>
                    <a:bodyPr/>
                    <a:lstStyle/>
                    <a:p>
                      <a:endParaRPr lang="en-US" sz="1400" noProof="0" dirty="0"/>
                    </a:p>
                  </a:txBody>
                  <a:tcPr/>
                </a:tc>
                <a:tc>
                  <a:txBody>
                    <a:bodyPr/>
                    <a:lstStyle/>
                    <a:p>
                      <a:endParaRPr lang="en-US" sz="1400" noProof="0" dirty="0"/>
                    </a:p>
                  </a:txBody>
                  <a:tcPr/>
                </a:tc>
              </a:tr>
              <a:tr h="389456">
                <a:tc>
                  <a:txBody>
                    <a:bodyPr/>
                    <a:lstStyle/>
                    <a:p>
                      <a:endParaRPr lang="en-US" sz="1400" noProof="0" dirty="0"/>
                    </a:p>
                  </a:txBody>
                  <a:tcPr/>
                </a:tc>
                <a:tc>
                  <a:txBody>
                    <a:bodyPr/>
                    <a:lstStyle/>
                    <a:p>
                      <a:r>
                        <a:rPr lang="ro-RO" sz="1400" noProof="0" dirty="0" smtClean="0"/>
                        <a:t>Depozit propriu î</a:t>
                      </a:r>
                      <a:r>
                        <a:rPr lang="en-US" sz="1400" noProof="0" dirty="0" smtClean="0"/>
                        <a:t>n </a:t>
                      </a:r>
                      <a:r>
                        <a:rPr lang="en-US" sz="1400" noProof="0" dirty="0" err="1" smtClean="0"/>
                        <a:t>Hanu</a:t>
                      </a:r>
                      <a:r>
                        <a:rPr lang="en-US" sz="1400" noProof="0" dirty="0" smtClean="0"/>
                        <a:t> </a:t>
                      </a:r>
                      <a:r>
                        <a:rPr lang="en-US" sz="1400" noProof="0" dirty="0" err="1" smtClean="0"/>
                        <a:t>Conachi</a:t>
                      </a:r>
                      <a:r>
                        <a:rPr lang="en-US" sz="1400" noProof="0" dirty="0" smtClean="0"/>
                        <a:t> (</a:t>
                      </a:r>
                      <a:r>
                        <a:rPr lang="en-US" sz="1400" noProof="0" dirty="0" err="1" smtClean="0"/>
                        <a:t>Galaţi</a:t>
                      </a:r>
                      <a:r>
                        <a:rPr lang="en-US" sz="1400" noProof="0" dirty="0" smtClean="0"/>
                        <a:t>)</a:t>
                      </a:r>
                      <a:endParaRPr lang="en-US" sz="1400" noProof="0" dirty="0"/>
                    </a:p>
                  </a:txBody>
                  <a:tcPr/>
                </a:tc>
                <a:tc>
                  <a:txBody>
                    <a:bodyPr/>
                    <a:lstStyle/>
                    <a:p>
                      <a:r>
                        <a:rPr lang="ro-RO" sz="1400" noProof="0" dirty="0" smtClean="0"/>
                        <a:t>4.2</a:t>
                      </a:r>
                      <a:r>
                        <a:rPr lang="en-US" sz="1400" noProof="0" dirty="0" smtClean="0"/>
                        <a:t> </a:t>
                      </a:r>
                      <a:r>
                        <a:rPr lang="en-US" sz="1400" noProof="0" dirty="0" err="1" smtClean="0"/>
                        <a:t>kt</a:t>
                      </a:r>
                      <a:endParaRPr lang="en-US" sz="1400" noProof="0" dirty="0"/>
                    </a:p>
                  </a:txBody>
                  <a:tcPr/>
                </a:tc>
                <a:tc>
                  <a:txBody>
                    <a:bodyPr/>
                    <a:lstStyle/>
                    <a:p>
                      <a:endParaRPr lang="en-US" sz="1400" noProof="0" dirty="0"/>
                    </a:p>
                  </a:txBody>
                  <a:tcPr/>
                </a:tc>
              </a:tr>
              <a:tr h="358407">
                <a:tc>
                  <a:txBody>
                    <a:bodyPr/>
                    <a:lstStyle/>
                    <a:p>
                      <a:endParaRPr lang="en-US" sz="1400" noProof="0" dirty="0"/>
                    </a:p>
                  </a:txBody>
                  <a:tcPr/>
                </a:tc>
                <a:tc>
                  <a:txBody>
                    <a:bodyPr/>
                    <a:lstStyle/>
                    <a:p>
                      <a:r>
                        <a:rPr lang="ro-RO" sz="1400" noProof="0" dirty="0" smtClean="0"/>
                        <a:t>Depozit propriu în </a:t>
                      </a:r>
                      <a:r>
                        <a:rPr lang="en-US" sz="1400" noProof="0" dirty="0" err="1" smtClean="0"/>
                        <a:t>Şimian</a:t>
                      </a:r>
                      <a:r>
                        <a:rPr lang="en-US" sz="1400" noProof="0" dirty="0" smtClean="0"/>
                        <a:t> (Tr. </a:t>
                      </a:r>
                      <a:r>
                        <a:rPr lang="en-US" sz="1400" noProof="0" dirty="0" err="1" smtClean="0"/>
                        <a:t>Severin</a:t>
                      </a:r>
                      <a:r>
                        <a:rPr lang="en-US" sz="1400" noProof="0" dirty="0" smtClean="0"/>
                        <a:t>)</a:t>
                      </a:r>
                      <a:endParaRPr lang="en-US" sz="1400" noProof="0" dirty="0"/>
                    </a:p>
                  </a:txBody>
                  <a:tcPr/>
                </a:tc>
                <a:tc>
                  <a:txBody>
                    <a:bodyPr/>
                    <a:lstStyle/>
                    <a:p>
                      <a:r>
                        <a:rPr lang="en-US" sz="1400" noProof="0" dirty="0" smtClean="0"/>
                        <a:t>4 </a:t>
                      </a:r>
                      <a:r>
                        <a:rPr lang="en-US" sz="1400" noProof="0" dirty="0" err="1" smtClean="0"/>
                        <a:t>kt</a:t>
                      </a:r>
                      <a:endParaRPr lang="en-US" sz="1400" noProof="0" dirty="0"/>
                    </a:p>
                  </a:txBody>
                  <a:tcPr/>
                </a:tc>
                <a:tc>
                  <a:txBody>
                    <a:bodyPr/>
                    <a:lstStyle/>
                    <a:p>
                      <a:r>
                        <a:rPr lang="ro-RO" sz="1400" noProof="0" dirty="0" smtClean="0"/>
                        <a:t>4</a:t>
                      </a:r>
                      <a:r>
                        <a:rPr lang="en-US" sz="1400" noProof="0" dirty="0" smtClean="0"/>
                        <a:t> </a:t>
                      </a:r>
                      <a:r>
                        <a:rPr lang="en-US" sz="1400" noProof="0" dirty="0" err="1" smtClean="0"/>
                        <a:t>kt</a:t>
                      </a:r>
                      <a:endParaRPr lang="en-US" sz="1400" noProof="0" dirty="0"/>
                    </a:p>
                  </a:txBody>
                  <a:tcPr/>
                </a:tc>
              </a:tr>
              <a:tr h="358407">
                <a:tc>
                  <a:txBody>
                    <a:bodyPr/>
                    <a:lstStyle/>
                    <a:p>
                      <a:r>
                        <a:rPr lang="en-US" sz="1400" noProof="0" dirty="0" smtClean="0"/>
                        <a:t>2011</a:t>
                      </a:r>
                      <a:endParaRPr lang="en-US" sz="1400" noProof="0" dirty="0"/>
                    </a:p>
                  </a:txBody>
                  <a:tcPr/>
                </a:tc>
                <a:tc>
                  <a:txBody>
                    <a:bodyPr/>
                    <a:lstStyle/>
                    <a:p>
                      <a:r>
                        <a:rPr lang="ro-RO" sz="1400" noProof="0" dirty="0" smtClean="0"/>
                        <a:t>Primul punct nodal de import î</a:t>
                      </a:r>
                      <a:r>
                        <a:rPr lang="en-US" sz="1400" noProof="0" dirty="0" smtClean="0"/>
                        <a:t>n Giurgiu </a:t>
                      </a:r>
                      <a:endParaRPr lang="en-US" sz="1400" noProof="0" dirty="0"/>
                    </a:p>
                  </a:txBody>
                  <a:tcPr/>
                </a:tc>
                <a:tc>
                  <a:txBody>
                    <a:bodyPr/>
                    <a:lstStyle/>
                    <a:p>
                      <a:r>
                        <a:rPr lang="en-US" sz="1400" noProof="0" dirty="0" smtClean="0"/>
                        <a:t>5 </a:t>
                      </a:r>
                      <a:r>
                        <a:rPr lang="en-US" sz="1400" noProof="0" dirty="0" err="1" smtClean="0"/>
                        <a:t>kt</a:t>
                      </a:r>
                      <a:endParaRPr lang="en-US" sz="1400" noProof="0" dirty="0"/>
                    </a:p>
                  </a:txBody>
                  <a:tcPr/>
                </a:tc>
                <a:tc>
                  <a:txBody>
                    <a:bodyPr/>
                    <a:lstStyle/>
                    <a:p>
                      <a:r>
                        <a:rPr lang="en-US" sz="1400" noProof="0" dirty="0" smtClean="0"/>
                        <a:t>15 </a:t>
                      </a:r>
                      <a:r>
                        <a:rPr lang="en-US" sz="1400" noProof="0" dirty="0" err="1" smtClean="0"/>
                        <a:t>kt</a:t>
                      </a:r>
                      <a:endParaRPr lang="en-US" sz="1400" noProof="0" dirty="0"/>
                    </a:p>
                  </a:txBody>
                  <a:tcPr/>
                </a:tc>
              </a:tr>
              <a:tr h="358407">
                <a:tc>
                  <a:txBody>
                    <a:bodyPr/>
                    <a:lstStyle/>
                    <a:p>
                      <a:r>
                        <a:rPr lang="en-US" sz="1400" noProof="0" dirty="0" smtClean="0"/>
                        <a:t>201</a:t>
                      </a:r>
                      <a:r>
                        <a:rPr lang="ro-RO" sz="1400" noProof="0" dirty="0" smtClean="0"/>
                        <a:t>3</a:t>
                      </a:r>
                      <a:endParaRPr lang="en-US" sz="1400" noProof="0" dirty="0"/>
                    </a:p>
                  </a:txBody>
                  <a:tcPr/>
                </a:tc>
                <a:tc>
                  <a:txBody>
                    <a:bodyPr/>
                    <a:lstStyle/>
                    <a:p>
                      <a:r>
                        <a:rPr lang="ro-RO" sz="1400" noProof="0" dirty="0" smtClean="0"/>
                        <a:t>Depozit propriu î</a:t>
                      </a:r>
                      <a:r>
                        <a:rPr lang="en-US" sz="1400" noProof="0" dirty="0" smtClean="0"/>
                        <a:t>n </a:t>
                      </a:r>
                      <a:r>
                        <a:rPr lang="ro-RO" sz="1400" noProof="0" dirty="0" smtClean="0"/>
                        <a:t>Periam</a:t>
                      </a:r>
                      <a:r>
                        <a:rPr lang="en-US" sz="1400" noProof="0" dirty="0" smtClean="0"/>
                        <a:t> 1</a:t>
                      </a:r>
                      <a:endParaRPr lang="en-US" sz="1400" noProof="0" dirty="0"/>
                    </a:p>
                  </a:txBody>
                  <a:tcPr/>
                </a:tc>
                <a:tc>
                  <a:txBody>
                    <a:bodyPr/>
                    <a:lstStyle/>
                    <a:p>
                      <a:endParaRPr lang="en-US" sz="1400" noProof="0" dirty="0"/>
                    </a:p>
                  </a:txBody>
                  <a:tcPr/>
                </a:tc>
                <a:tc>
                  <a:txBody>
                    <a:bodyPr/>
                    <a:lstStyle/>
                    <a:p>
                      <a:r>
                        <a:rPr lang="ro-RO" sz="1400" noProof="0" dirty="0" smtClean="0"/>
                        <a:t>6.5</a:t>
                      </a:r>
                      <a:r>
                        <a:rPr lang="en-US" sz="1400" noProof="0" dirty="0" smtClean="0"/>
                        <a:t> </a:t>
                      </a:r>
                      <a:r>
                        <a:rPr lang="en-US" sz="1400" noProof="0" dirty="0" err="1" smtClean="0"/>
                        <a:t>kt</a:t>
                      </a:r>
                      <a:endParaRPr lang="en-US" sz="1400" noProof="0" dirty="0"/>
                    </a:p>
                  </a:txBody>
                  <a:tcPr/>
                </a:tc>
              </a:tr>
              <a:tr h="358407">
                <a:tc>
                  <a:txBody>
                    <a:bodyPr/>
                    <a:lstStyle/>
                    <a:p>
                      <a:r>
                        <a:rPr lang="en-US" sz="1400" noProof="0" dirty="0" smtClean="0"/>
                        <a:t>2015</a:t>
                      </a:r>
                      <a:endParaRPr lang="en-US" sz="1400" noProof="0" dirty="0"/>
                    </a:p>
                  </a:txBody>
                  <a:tcPr/>
                </a:tc>
                <a:tc>
                  <a:txBody>
                    <a:bodyPr/>
                    <a:lstStyle/>
                    <a:p>
                      <a:r>
                        <a:rPr lang="en-US" sz="1400" noProof="0" dirty="0" err="1" smtClean="0"/>
                        <a:t>Depozit</a:t>
                      </a:r>
                      <a:r>
                        <a:rPr lang="en-US" sz="1400" noProof="0" dirty="0" smtClean="0"/>
                        <a:t> </a:t>
                      </a:r>
                      <a:r>
                        <a:rPr lang="en-US" sz="1400" noProof="0" dirty="0" err="1" smtClean="0"/>
                        <a:t>propriu</a:t>
                      </a:r>
                      <a:r>
                        <a:rPr lang="en-US" sz="1400" noProof="0" dirty="0" smtClean="0"/>
                        <a:t> Craiova 1</a:t>
                      </a:r>
                      <a:endParaRPr lang="en-US" sz="1400" noProof="0" dirty="0"/>
                    </a:p>
                  </a:txBody>
                  <a:tcPr/>
                </a:tc>
                <a:tc>
                  <a:txBody>
                    <a:bodyPr/>
                    <a:lstStyle/>
                    <a:p>
                      <a:r>
                        <a:rPr lang="en-US" sz="1400" noProof="0" dirty="0" smtClean="0"/>
                        <a:t>4kt</a:t>
                      </a:r>
                      <a:endParaRPr lang="en-US" sz="1400" noProof="0" dirty="0"/>
                    </a:p>
                  </a:txBody>
                  <a:tcPr/>
                </a:tc>
                <a:tc>
                  <a:txBody>
                    <a:bodyPr/>
                    <a:lstStyle/>
                    <a:p>
                      <a:endParaRPr lang="en-US" sz="1400" noProof="0" dirty="0"/>
                    </a:p>
                  </a:txBody>
                  <a:tcPr/>
                </a:tc>
              </a:tr>
              <a:tr h="358407">
                <a:tc>
                  <a:txBody>
                    <a:bodyPr/>
                    <a:lstStyle/>
                    <a:p>
                      <a:r>
                        <a:rPr lang="en-US" sz="1400" noProof="0" dirty="0" smtClean="0"/>
                        <a:t>2016</a:t>
                      </a:r>
                      <a:endParaRPr lang="en-US" sz="1400" noProof="0" dirty="0"/>
                    </a:p>
                  </a:txBody>
                  <a:tcPr/>
                </a:tc>
                <a:tc>
                  <a:txBody>
                    <a:bodyPr/>
                    <a:lstStyle/>
                    <a:p>
                      <a:r>
                        <a:rPr lang="en-US" sz="1400" noProof="0" dirty="0" err="1" smtClean="0"/>
                        <a:t>Extindere</a:t>
                      </a:r>
                      <a:r>
                        <a:rPr lang="en-US" sz="1400" noProof="0" dirty="0" smtClean="0"/>
                        <a:t> </a:t>
                      </a:r>
                      <a:r>
                        <a:rPr lang="en-US" sz="1400" noProof="0" dirty="0" err="1" smtClean="0"/>
                        <a:t>depozit</a:t>
                      </a:r>
                      <a:r>
                        <a:rPr lang="en-US" sz="1400" noProof="0" dirty="0" smtClean="0"/>
                        <a:t> Craiova 2</a:t>
                      </a:r>
                      <a:endParaRPr lang="en-US" sz="1400" noProof="0" dirty="0"/>
                    </a:p>
                  </a:txBody>
                  <a:tcPr/>
                </a:tc>
                <a:tc>
                  <a:txBody>
                    <a:bodyPr/>
                    <a:lstStyle/>
                    <a:p>
                      <a:r>
                        <a:rPr lang="en-US" sz="1400" noProof="0" dirty="0" smtClean="0"/>
                        <a:t>5 </a:t>
                      </a:r>
                      <a:r>
                        <a:rPr lang="en-US" sz="1400" noProof="0" dirty="0" err="1" smtClean="0"/>
                        <a:t>kt</a:t>
                      </a:r>
                      <a:endParaRPr lang="en-US" sz="1400" noProof="0" dirty="0"/>
                    </a:p>
                  </a:txBody>
                  <a:tcPr/>
                </a:tc>
                <a:tc>
                  <a:txBody>
                    <a:bodyPr/>
                    <a:lstStyle/>
                    <a:p>
                      <a:r>
                        <a:rPr lang="en-US" sz="1400" noProof="0" dirty="0" smtClean="0"/>
                        <a:t>8.5</a:t>
                      </a:r>
                      <a:r>
                        <a:rPr lang="en-US" sz="1400" baseline="0" noProof="0" dirty="0" smtClean="0"/>
                        <a:t> </a:t>
                      </a:r>
                      <a:r>
                        <a:rPr lang="en-US" sz="1400" baseline="0" noProof="0" dirty="0" err="1" smtClean="0"/>
                        <a:t>kt</a:t>
                      </a:r>
                      <a:endParaRPr lang="en-US" sz="1400" noProof="0" dirty="0"/>
                    </a:p>
                  </a:txBody>
                  <a:tcPr/>
                </a:tc>
              </a:tr>
              <a:tr h="358407">
                <a:tc>
                  <a:txBody>
                    <a:bodyPr/>
                    <a:lstStyle/>
                    <a:p>
                      <a:r>
                        <a:rPr lang="en-US" sz="1400" noProof="0" dirty="0" smtClean="0"/>
                        <a:t>2016 </a:t>
                      </a:r>
                      <a:endParaRPr lang="en-US" sz="1400" noProof="0" dirty="0"/>
                    </a:p>
                  </a:txBody>
                  <a:tcPr/>
                </a:tc>
                <a:tc>
                  <a:txBody>
                    <a:bodyPr/>
                    <a:lstStyle/>
                    <a:p>
                      <a:r>
                        <a:rPr lang="en-US" sz="1400" noProof="0" dirty="0" err="1" smtClean="0"/>
                        <a:t>Extindere</a:t>
                      </a:r>
                      <a:r>
                        <a:rPr lang="en-US" sz="1400" baseline="0" noProof="0" dirty="0" smtClean="0"/>
                        <a:t> </a:t>
                      </a:r>
                      <a:r>
                        <a:rPr lang="en-US" sz="1400" baseline="0" noProof="0" dirty="0" err="1" smtClean="0"/>
                        <a:t>depozit</a:t>
                      </a:r>
                      <a:r>
                        <a:rPr lang="en-US" sz="1400" baseline="0" noProof="0" dirty="0" smtClean="0"/>
                        <a:t> </a:t>
                      </a:r>
                      <a:r>
                        <a:rPr lang="en-US" sz="1400" baseline="0" noProof="0" dirty="0" err="1" smtClean="0"/>
                        <a:t>Periam</a:t>
                      </a:r>
                      <a:r>
                        <a:rPr lang="en-US" sz="1400" baseline="0" noProof="0" dirty="0" smtClean="0"/>
                        <a:t> 2</a:t>
                      </a:r>
                      <a:endParaRPr lang="en-US" sz="1400" noProof="0" dirty="0"/>
                    </a:p>
                  </a:txBody>
                  <a:tcPr/>
                </a:tc>
                <a:tc>
                  <a:txBody>
                    <a:bodyPr/>
                    <a:lstStyle/>
                    <a:p>
                      <a:r>
                        <a:rPr lang="en-US" sz="1400" noProof="0" dirty="0" smtClean="0"/>
                        <a:t>5 </a:t>
                      </a:r>
                      <a:r>
                        <a:rPr lang="en-US" sz="1400" noProof="0" dirty="0" err="1" smtClean="0"/>
                        <a:t>kt</a:t>
                      </a:r>
                      <a:endParaRPr lang="en-US" sz="1400" noProof="0" dirty="0"/>
                    </a:p>
                  </a:txBody>
                  <a:tcPr/>
                </a:tc>
                <a:tc>
                  <a:txBody>
                    <a:bodyPr/>
                    <a:lstStyle/>
                    <a:p>
                      <a:r>
                        <a:rPr lang="en-US" sz="1400" noProof="0" dirty="0" smtClean="0"/>
                        <a:t>12kt</a:t>
                      </a:r>
                      <a:endParaRPr lang="en-US" sz="1400" noProof="0" dirty="0"/>
                    </a:p>
                  </a:txBody>
                  <a:tcPr/>
                </a:tc>
              </a:tr>
              <a:tr h="358407">
                <a:tc>
                  <a:txBody>
                    <a:bodyPr/>
                    <a:lstStyle/>
                    <a:p>
                      <a:endParaRPr lang="en-US" sz="1600" noProof="0" dirty="0"/>
                    </a:p>
                  </a:txBody>
                  <a:tcPr/>
                </a:tc>
                <a:tc>
                  <a:txBody>
                    <a:bodyPr/>
                    <a:lstStyle/>
                    <a:p>
                      <a:r>
                        <a:rPr lang="ro-RO" sz="1600" baseline="0" noProof="0" dirty="0" smtClean="0"/>
                        <a:t>Capacitate totală de depozitare de peste 47 kt.</a:t>
                      </a:r>
                      <a:endParaRPr lang="en-US" sz="1600" noProof="0" dirty="0"/>
                    </a:p>
                  </a:txBody>
                  <a:tcPr/>
                </a:tc>
                <a:tc>
                  <a:txBody>
                    <a:bodyPr/>
                    <a:lstStyle/>
                    <a:p>
                      <a:r>
                        <a:rPr lang="en-US" sz="1600" noProof="0" dirty="0" smtClean="0"/>
                        <a:t>31</a:t>
                      </a:r>
                      <a:r>
                        <a:rPr lang="ro-RO" sz="1600" noProof="0" dirty="0" smtClean="0"/>
                        <a:t>.2</a:t>
                      </a:r>
                      <a:endParaRPr lang="en-US" sz="1600" noProof="0" dirty="0"/>
                    </a:p>
                  </a:txBody>
                  <a:tcPr/>
                </a:tc>
                <a:tc>
                  <a:txBody>
                    <a:bodyPr/>
                    <a:lstStyle/>
                    <a:p>
                      <a:r>
                        <a:rPr lang="en-US" sz="1600" noProof="0" dirty="0" smtClean="0"/>
                        <a:t>50.8</a:t>
                      </a:r>
                      <a:endParaRPr lang="en-US" sz="1600" noProof="0" dirty="0"/>
                    </a:p>
                  </a:txBody>
                  <a:tcPr/>
                </a:tc>
              </a:tr>
            </a:tbl>
          </a:graphicData>
        </a:graphic>
      </p:graphicFrame>
      <p:sp>
        <p:nvSpPr>
          <p:cNvPr id="2" name="Footer Placeholder 1"/>
          <p:cNvSpPr>
            <a:spLocks noGrp="1"/>
          </p:cNvSpPr>
          <p:nvPr>
            <p:ph type="ftr" sz="quarter" idx="3"/>
          </p:nvPr>
        </p:nvSpPr>
        <p:spPr/>
        <p:txBody>
          <a:bodyPr/>
          <a:lstStyle/>
          <a:p>
            <a:pPr>
              <a:defRPr/>
            </a:pPr>
            <a:r>
              <a:rPr lang="en-GB" smtClean="0"/>
              <a:t>Borealis L.A.T</a:t>
            </a:r>
            <a:endParaRPr lang="en-GB" dirty="0"/>
          </a:p>
        </p:txBody>
      </p:sp>
      <p:sp>
        <p:nvSpPr>
          <p:cNvPr id="3" name="Slide Number Placeholder 2"/>
          <p:cNvSpPr>
            <a:spLocks noGrp="1"/>
          </p:cNvSpPr>
          <p:nvPr>
            <p:ph type="sldNum" sz="quarter" idx="4"/>
          </p:nvPr>
        </p:nvSpPr>
        <p:spPr/>
        <p:txBody>
          <a:bodyPr/>
          <a:lstStyle/>
          <a:p>
            <a:pPr>
              <a:defRPr/>
            </a:pPr>
            <a:r>
              <a:rPr lang="en-GB" smtClean="0"/>
              <a:t> </a:t>
            </a:r>
            <a:fld id="{A8158DD3-3AB0-A847-8F72-FCC7221D7BC2}" type="slidenum">
              <a:rPr lang="en-GB" smtClean="0"/>
              <a:pPr>
                <a:defRPr/>
              </a:pPr>
              <a:t>7</a:t>
            </a:fld>
            <a:r>
              <a:rPr lang="en-GB" smtClean="0"/>
              <a:t> |</a:t>
            </a:r>
            <a:endParaRPr lang="en-GB" dirty="0"/>
          </a:p>
        </p:txBody>
      </p:sp>
    </p:spTree>
    <p:extLst>
      <p:ext uri="{BB962C8B-B14F-4D97-AF65-F5344CB8AC3E}">
        <p14:creationId xmlns:p14="http://schemas.microsoft.com/office/powerpoint/2010/main" val="16106708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21506" name="Picture 2"/>
          <p:cNvPicPr>
            <a:picLocks noChangeAspect="1" noChangeArrowheads="1"/>
          </p:cNvPicPr>
          <p:nvPr/>
        </p:nvPicPr>
        <p:blipFill>
          <a:blip r:embed="rId2" cstate="print"/>
          <a:srcRect l="17962" t="26786" r="14577" b="9959"/>
          <a:stretch>
            <a:fillRect/>
          </a:stretch>
        </p:blipFill>
        <p:spPr bwMode="auto">
          <a:xfrm>
            <a:off x="-58557" y="23663"/>
            <a:ext cx="9149028" cy="6863011"/>
          </a:xfrm>
          <a:prstGeom prst="rect">
            <a:avLst/>
          </a:prstGeom>
          <a:noFill/>
          <a:ln w="9525">
            <a:noFill/>
            <a:miter lim="800000"/>
            <a:headEnd/>
            <a:tailEnd/>
          </a:ln>
        </p:spPr>
      </p:pic>
      <p:grpSp>
        <p:nvGrpSpPr>
          <p:cNvPr id="3" name="Group 8"/>
          <p:cNvGrpSpPr/>
          <p:nvPr/>
        </p:nvGrpSpPr>
        <p:grpSpPr>
          <a:xfrm>
            <a:off x="4978552" y="2852936"/>
            <a:ext cx="1586357" cy="1559083"/>
            <a:chOff x="3849739" y="3385923"/>
            <a:chExt cx="2305878" cy="2034208"/>
          </a:xfrm>
        </p:grpSpPr>
        <p:sp>
          <p:nvSpPr>
            <p:cNvPr id="12" name="Rectangular Callout 11"/>
            <p:cNvSpPr/>
            <p:nvPr/>
          </p:nvSpPr>
          <p:spPr bwMode="auto">
            <a:xfrm>
              <a:off x="3849739" y="3385923"/>
              <a:ext cx="2305878" cy="2034208"/>
            </a:xfrm>
            <a:prstGeom prst="wedgeRectCallout">
              <a:avLst>
                <a:gd name="adj1" fmla="val -99994"/>
                <a:gd name="adj2" fmla="val 164539"/>
              </a:avLst>
            </a:prstGeom>
            <a:solidFill>
              <a:srgbClr val="92D050"/>
            </a:solidFill>
            <a:ln w="28575" cap="flat" cmpd="sng" algn="ctr">
              <a:solidFill>
                <a:schemeClr val="accent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
                  <a:srgbClr val="008DD6"/>
                </a:buClr>
                <a:buSzPct val="125000"/>
                <a:buFontTx/>
                <a:buChar char="•"/>
                <a:tabLst/>
              </a:pPr>
              <a:endParaRPr kumimoji="0" lang="de-AT" sz="1600" b="0" i="0" u="none" strike="noStrike" cap="none" normalizeH="0" baseline="0" dirty="0" smtClean="0">
                <a:ln>
                  <a:noFill/>
                </a:ln>
                <a:solidFill>
                  <a:srgbClr val="0E3192"/>
                </a:solidFill>
                <a:effectLst/>
                <a:latin typeface="Arial" charset="0"/>
              </a:endParaRPr>
            </a:p>
            <a:p>
              <a:pPr marL="0" marR="0" indent="0" algn="l" defTabSz="914400" rtl="0" eaLnBrk="0" fontAlgn="base" latinLnBrk="0" hangingPunct="0">
                <a:lnSpc>
                  <a:spcPct val="100000"/>
                </a:lnSpc>
                <a:spcBef>
                  <a:spcPct val="50000"/>
                </a:spcBef>
                <a:spcAft>
                  <a:spcPct val="0"/>
                </a:spcAft>
                <a:buClr>
                  <a:srgbClr val="008DD6"/>
                </a:buClr>
                <a:buSzPct val="125000"/>
                <a:buFontTx/>
                <a:buChar char="•"/>
                <a:tabLst/>
              </a:pPr>
              <a:endParaRPr lang="de-AT" dirty="0" smtClean="0"/>
            </a:p>
            <a:p>
              <a:pPr marL="0" marR="0" indent="0" algn="l" defTabSz="914400" rtl="0" eaLnBrk="0" fontAlgn="base" latinLnBrk="0" hangingPunct="0">
                <a:lnSpc>
                  <a:spcPct val="100000"/>
                </a:lnSpc>
                <a:spcBef>
                  <a:spcPct val="50000"/>
                </a:spcBef>
                <a:spcAft>
                  <a:spcPct val="0"/>
                </a:spcAft>
                <a:buClr>
                  <a:srgbClr val="008DD6"/>
                </a:buClr>
                <a:buSzPct val="125000"/>
                <a:buFontTx/>
                <a:buChar char="•"/>
                <a:tabLst/>
              </a:pPr>
              <a:endParaRPr kumimoji="0" lang="de-AT" sz="1600" b="0" i="0" u="none" strike="noStrike" cap="none" normalizeH="0" baseline="0" dirty="0" smtClean="0">
                <a:ln>
                  <a:noFill/>
                </a:ln>
                <a:solidFill>
                  <a:srgbClr val="0E3192"/>
                </a:solidFill>
                <a:effectLst/>
                <a:latin typeface="Arial" charset="0"/>
              </a:endParaRPr>
            </a:p>
            <a:p>
              <a:pPr marL="0" marR="0" indent="0" algn="l" defTabSz="914400" rtl="0" eaLnBrk="0" fontAlgn="base" latinLnBrk="0" hangingPunct="0">
                <a:lnSpc>
                  <a:spcPct val="100000"/>
                </a:lnSpc>
                <a:spcBef>
                  <a:spcPct val="50000"/>
                </a:spcBef>
                <a:spcAft>
                  <a:spcPct val="0"/>
                </a:spcAft>
                <a:buClr>
                  <a:srgbClr val="008DD6"/>
                </a:buClr>
                <a:buSzPct val="125000"/>
                <a:buFontTx/>
                <a:buChar char="•"/>
                <a:tabLst/>
              </a:pPr>
              <a:r>
                <a:rPr kumimoji="0" lang="ro-RO" sz="900" b="0" i="0" u="none" strike="noStrike" cap="none" normalizeH="0" baseline="0" dirty="0" smtClean="0">
                  <a:ln>
                    <a:noFill/>
                  </a:ln>
                  <a:solidFill>
                    <a:srgbClr val="0E3192"/>
                  </a:solidFill>
                  <a:effectLst/>
                  <a:latin typeface="Arial" charset="0"/>
                </a:rPr>
                <a:t>2008</a:t>
              </a:r>
              <a:r>
                <a:rPr kumimoji="0" lang="ro-RO" sz="900" b="0" i="0" u="none" strike="noStrike" cap="none" normalizeH="0" dirty="0" smtClean="0">
                  <a:ln>
                    <a:noFill/>
                  </a:ln>
                  <a:solidFill>
                    <a:srgbClr val="0E3192"/>
                  </a:solidFill>
                  <a:effectLst/>
                  <a:latin typeface="Arial" charset="0"/>
                </a:rPr>
                <a:t> - Deveselu</a:t>
              </a:r>
              <a:endParaRPr kumimoji="0" lang="de-AT" sz="900" b="0" i="0" u="none" strike="noStrike" cap="none" normalizeH="0" baseline="0" dirty="0" smtClean="0">
                <a:ln>
                  <a:noFill/>
                </a:ln>
                <a:solidFill>
                  <a:srgbClr val="0E3192"/>
                </a:solidFill>
                <a:effectLst/>
                <a:latin typeface="Arial" charset="0"/>
              </a:endParaRPr>
            </a:p>
          </p:txBody>
        </p:sp>
        <p:pic>
          <p:nvPicPr>
            <p:cNvPr id="1027" name="Picture 3"/>
            <p:cNvPicPr>
              <a:picLocks noChangeAspect="1" noChangeArrowheads="1"/>
            </p:cNvPicPr>
            <p:nvPr/>
          </p:nvPicPr>
          <p:blipFill>
            <a:blip r:embed="rId3" cstate="print"/>
            <a:srcRect/>
            <a:stretch>
              <a:fillRect/>
            </a:stretch>
          </p:blipFill>
          <p:spPr bwMode="auto">
            <a:xfrm>
              <a:off x="3884196" y="3398678"/>
              <a:ext cx="2271421" cy="1606841"/>
            </a:xfrm>
            <a:prstGeom prst="rect">
              <a:avLst/>
            </a:prstGeom>
            <a:noFill/>
            <a:ln w="9525">
              <a:noFill/>
              <a:miter lim="800000"/>
              <a:headEnd/>
              <a:tailEnd/>
            </a:ln>
            <a:effectLst/>
          </p:spPr>
        </p:pic>
      </p:grpSp>
      <p:grpSp>
        <p:nvGrpSpPr>
          <p:cNvPr id="5" name="Group 5"/>
          <p:cNvGrpSpPr/>
          <p:nvPr/>
        </p:nvGrpSpPr>
        <p:grpSpPr>
          <a:xfrm>
            <a:off x="6096007" y="1052735"/>
            <a:ext cx="1656518" cy="1445295"/>
            <a:chOff x="6096007" y="463823"/>
            <a:chExt cx="2332376" cy="2034208"/>
          </a:xfrm>
        </p:grpSpPr>
        <p:sp>
          <p:nvSpPr>
            <p:cNvPr id="16" name="Rectangular Callout 15"/>
            <p:cNvSpPr/>
            <p:nvPr/>
          </p:nvSpPr>
          <p:spPr bwMode="auto">
            <a:xfrm>
              <a:off x="6096007" y="463823"/>
              <a:ext cx="2332376" cy="2034208"/>
            </a:xfrm>
            <a:prstGeom prst="wedgeRectCallout">
              <a:avLst>
                <a:gd name="adj1" fmla="val 14162"/>
                <a:gd name="adj2" fmla="val 130457"/>
              </a:avLst>
            </a:prstGeom>
            <a:solidFill>
              <a:srgbClr val="92D050"/>
            </a:solidFill>
            <a:ln w="28575" cap="flat" cmpd="sng" algn="ctr">
              <a:solidFill>
                <a:schemeClr val="accent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
                  <a:srgbClr val="008DD6"/>
                </a:buClr>
                <a:buSzPct val="125000"/>
                <a:buFontTx/>
                <a:buChar char="•"/>
                <a:tabLst/>
              </a:pPr>
              <a:endParaRPr kumimoji="0" lang="de-AT" sz="1600" b="0" i="0" u="none" strike="noStrike" cap="none" normalizeH="0" baseline="0" dirty="0" smtClean="0">
                <a:ln>
                  <a:noFill/>
                </a:ln>
                <a:solidFill>
                  <a:srgbClr val="0E3192"/>
                </a:solidFill>
                <a:effectLst/>
                <a:latin typeface="Arial" charset="0"/>
              </a:endParaRPr>
            </a:p>
            <a:p>
              <a:pPr marL="0" marR="0" indent="0" algn="l" defTabSz="914400" rtl="0" eaLnBrk="0" fontAlgn="base" latinLnBrk="0" hangingPunct="0">
                <a:lnSpc>
                  <a:spcPct val="100000"/>
                </a:lnSpc>
                <a:spcBef>
                  <a:spcPct val="50000"/>
                </a:spcBef>
                <a:spcAft>
                  <a:spcPct val="0"/>
                </a:spcAft>
                <a:buClr>
                  <a:srgbClr val="008DD6"/>
                </a:buClr>
                <a:buSzPct val="125000"/>
                <a:buFontTx/>
                <a:buChar char="•"/>
                <a:tabLst/>
              </a:pPr>
              <a:endParaRPr lang="de-AT" dirty="0" smtClean="0"/>
            </a:p>
            <a:p>
              <a:pPr marL="0" marR="0" indent="0" algn="l" defTabSz="914400" rtl="0" eaLnBrk="0" fontAlgn="base" latinLnBrk="0" hangingPunct="0">
                <a:lnSpc>
                  <a:spcPct val="100000"/>
                </a:lnSpc>
                <a:spcBef>
                  <a:spcPct val="50000"/>
                </a:spcBef>
                <a:spcAft>
                  <a:spcPct val="0"/>
                </a:spcAft>
                <a:buClr>
                  <a:srgbClr val="008DD6"/>
                </a:buClr>
                <a:buSzPct val="125000"/>
                <a:buFontTx/>
                <a:buChar char="•"/>
                <a:tabLst/>
              </a:pPr>
              <a:endParaRPr kumimoji="0" lang="de-AT" sz="1600" b="0" i="0" u="none" strike="noStrike" cap="none" normalizeH="0" baseline="0" dirty="0" smtClean="0">
                <a:ln>
                  <a:noFill/>
                </a:ln>
                <a:solidFill>
                  <a:srgbClr val="0E3192"/>
                </a:solidFill>
                <a:effectLst/>
                <a:latin typeface="Arial" charset="0"/>
              </a:endParaRPr>
            </a:p>
            <a:p>
              <a:pPr marL="0" marR="0" indent="0" algn="l" defTabSz="914400" rtl="0" eaLnBrk="0" fontAlgn="base" latinLnBrk="0" hangingPunct="0">
                <a:lnSpc>
                  <a:spcPct val="100000"/>
                </a:lnSpc>
                <a:spcBef>
                  <a:spcPct val="50000"/>
                </a:spcBef>
                <a:spcAft>
                  <a:spcPct val="0"/>
                </a:spcAft>
                <a:buClr>
                  <a:srgbClr val="008DD6"/>
                </a:buClr>
                <a:buSzPct val="125000"/>
                <a:buFontTx/>
                <a:buChar char="•"/>
                <a:tabLst/>
              </a:pPr>
              <a:r>
                <a:rPr kumimoji="0" lang="ro-RO" sz="900" b="0" i="0" u="none" strike="noStrike" cap="none" normalizeH="0" baseline="0" dirty="0" smtClean="0">
                  <a:ln>
                    <a:noFill/>
                  </a:ln>
                  <a:solidFill>
                    <a:srgbClr val="0E3192"/>
                  </a:solidFill>
                  <a:effectLst/>
                  <a:latin typeface="Arial" charset="0"/>
                </a:rPr>
                <a:t>2009-</a:t>
              </a:r>
              <a:r>
                <a:rPr kumimoji="0" lang="ro-RO" sz="900" b="0" i="0" u="none" strike="noStrike" cap="none" normalizeH="0" dirty="0" smtClean="0">
                  <a:ln>
                    <a:noFill/>
                  </a:ln>
                  <a:solidFill>
                    <a:srgbClr val="0E3192"/>
                  </a:solidFill>
                  <a:effectLst/>
                  <a:latin typeface="Arial" charset="0"/>
                </a:rPr>
                <a:t> Hanu Conachi</a:t>
              </a:r>
              <a:endParaRPr kumimoji="0" lang="de-AT" sz="900" b="0" i="0" u="none" strike="noStrike" cap="none" normalizeH="0" baseline="0" dirty="0" smtClean="0">
                <a:ln>
                  <a:noFill/>
                </a:ln>
                <a:solidFill>
                  <a:srgbClr val="0E3192"/>
                </a:solidFill>
                <a:effectLst/>
                <a:latin typeface="Arial" charset="0"/>
              </a:endParaRPr>
            </a:p>
          </p:txBody>
        </p:sp>
        <p:pic>
          <p:nvPicPr>
            <p:cNvPr id="1028" name="Picture 4"/>
            <p:cNvPicPr>
              <a:picLocks noChangeAspect="1" noChangeArrowheads="1"/>
            </p:cNvPicPr>
            <p:nvPr/>
          </p:nvPicPr>
          <p:blipFill>
            <a:blip r:embed="rId4" cstate="print"/>
            <a:srcRect/>
            <a:stretch>
              <a:fillRect/>
            </a:stretch>
          </p:blipFill>
          <p:spPr bwMode="auto">
            <a:xfrm>
              <a:off x="6096007" y="470683"/>
              <a:ext cx="2332376" cy="1642377"/>
            </a:xfrm>
            <a:prstGeom prst="rect">
              <a:avLst/>
            </a:prstGeom>
            <a:noFill/>
            <a:ln w="9525">
              <a:noFill/>
              <a:miter lim="800000"/>
              <a:headEnd/>
              <a:tailEnd/>
            </a:ln>
            <a:effectLst/>
          </p:spPr>
        </p:pic>
      </p:grpSp>
      <p:grpSp>
        <p:nvGrpSpPr>
          <p:cNvPr id="6" name="Group 4"/>
          <p:cNvGrpSpPr/>
          <p:nvPr/>
        </p:nvGrpSpPr>
        <p:grpSpPr>
          <a:xfrm>
            <a:off x="2948609" y="1124744"/>
            <a:ext cx="1911423" cy="1366664"/>
            <a:chOff x="2948609" y="457200"/>
            <a:chExt cx="2305878" cy="2034208"/>
          </a:xfrm>
        </p:grpSpPr>
        <p:sp>
          <p:nvSpPr>
            <p:cNvPr id="23" name="Rectangular Callout 22"/>
            <p:cNvSpPr/>
            <p:nvPr/>
          </p:nvSpPr>
          <p:spPr bwMode="auto">
            <a:xfrm>
              <a:off x="2948609" y="457200"/>
              <a:ext cx="2305878" cy="2034208"/>
            </a:xfrm>
            <a:prstGeom prst="wedgeRectCallout">
              <a:avLst>
                <a:gd name="adj1" fmla="val -64650"/>
                <a:gd name="adj2" fmla="val 265845"/>
              </a:avLst>
            </a:prstGeom>
            <a:solidFill>
              <a:srgbClr val="92D050"/>
            </a:solidFill>
            <a:ln w="28575" cap="flat" cmpd="sng" algn="ctr">
              <a:solidFill>
                <a:schemeClr val="accent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
                  <a:srgbClr val="008DD6"/>
                </a:buClr>
                <a:buSzPct val="125000"/>
                <a:buFontTx/>
                <a:buChar char="•"/>
                <a:tabLst/>
              </a:pPr>
              <a:endParaRPr kumimoji="0" lang="de-AT" sz="1600" b="0" i="0" u="none" strike="noStrike" cap="none" normalizeH="0" baseline="0" dirty="0" smtClean="0">
                <a:ln>
                  <a:noFill/>
                </a:ln>
                <a:solidFill>
                  <a:srgbClr val="0E3192"/>
                </a:solidFill>
                <a:effectLst/>
                <a:latin typeface="Arial" charset="0"/>
              </a:endParaRPr>
            </a:p>
            <a:p>
              <a:pPr marL="0" marR="0" indent="0" algn="l" defTabSz="914400" rtl="0" eaLnBrk="0" fontAlgn="base" latinLnBrk="0" hangingPunct="0">
                <a:lnSpc>
                  <a:spcPct val="100000"/>
                </a:lnSpc>
                <a:spcBef>
                  <a:spcPct val="50000"/>
                </a:spcBef>
                <a:spcAft>
                  <a:spcPct val="0"/>
                </a:spcAft>
                <a:buClr>
                  <a:srgbClr val="008DD6"/>
                </a:buClr>
                <a:buSzPct val="125000"/>
                <a:buFontTx/>
                <a:buChar char="•"/>
                <a:tabLst/>
              </a:pPr>
              <a:endParaRPr lang="de-AT" dirty="0" smtClean="0"/>
            </a:p>
            <a:p>
              <a:pPr marL="0" marR="0" indent="0" algn="l" defTabSz="914400" rtl="0" eaLnBrk="0" fontAlgn="base" latinLnBrk="0" hangingPunct="0">
                <a:lnSpc>
                  <a:spcPct val="100000"/>
                </a:lnSpc>
                <a:spcBef>
                  <a:spcPct val="50000"/>
                </a:spcBef>
                <a:spcAft>
                  <a:spcPct val="0"/>
                </a:spcAft>
                <a:buClr>
                  <a:srgbClr val="008DD6"/>
                </a:buClr>
                <a:buSzPct val="125000"/>
                <a:buFontTx/>
                <a:buChar char="•"/>
                <a:tabLst/>
              </a:pPr>
              <a:endParaRPr kumimoji="0" lang="de-AT" sz="1600" b="0" i="0" u="none" strike="noStrike" cap="none" normalizeH="0" baseline="0" dirty="0" smtClean="0">
                <a:ln>
                  <a:noFill/>
                </a:ln>
                <a:solidFill>
                  <a:srgbClr val="0E3192"/>
                </a:solidFill>
                <a:effectLst/>
                <a:latin typeface="Arial" charset="0"/>
              </a:endParaRPr>
            </a:p>
            <a:p>
              <a:pPr marL="0" marR="0" indent="0" algn="l" defTabSz="914400" rtl="0" eaLnBrk="0" fontAlgn="base" latinLnBrk="0" hangingPunct="0">
                <a:lnSpc>
                  <a:spcPct val="100000"/>
                </a:lnSpc>
                <a:spcBef>
                  <a:spcPct val="50000"/>
                </a:spcBef>
                <a:spcAft>
                  <a:spcPct val="0"/>
                </a:spcAft>
                <a:buClr>
                  <a:srgbClr val="008DD6"/>
                </a:buClr>
                <a:buSzPct val="125000"/>
                <a:buFontTx/>
                <a:buChar char="•"/>
                <a:tabLst/>
              </a:pPr>
              <a:r>
                <a:rPr kumimoji="0" lang="ro-RO" sz="900" b="0" i="0" u="none" strike="noStrike" cap="none" normalizeH="0" baseline="0" dirty="0" smtClean="0">
                  <a:ln>
                    <a:noFill/>
                  </a:ln>
                  <a:solidFill>
                    <a:srgbClr val="0E3192"/>
                  </a:solidFill>
                  <a:effectLst/>
                  <a:latin typeface="Arial" charset="0"/>
                </a:rPr>
                <a:t>2009</a:t>
              </a:r>
              <a:r>
                <a:rPr kumimoji="0" lang="ro-RO" sz="900" b="0" i="0" u="none" strike="noStrike" cap="none" normalizeH="0" dirty="0" smtClean="0">
                  <a:ln>
                    <a:noFill/>
                  </a:ln>
                  <a:solidFill>
                    <a:srgbClr val="0E3192"/>
                  </a:solidFill>
                  <a:effectLst/>
                  <a:latin typeface="Arial" charset="0"/>
                </a:rPr>
                <a:t> - Simian</a:t>
              </a:r>
              <a:endParaRPr kumimoji="0" lang="de-AT" sz="900" b="0" i="0" u="none" strike="noStrike" cap="none" normalizeH="0" baseline="0" dirty="0" smtClean="0">
                <a:ln>
                  <a:noFill/>
                </a:ln>
                <a:solidFill>
                  <a:srgbClr val="0E3192"/>
                </a:solidFill>
                <a:effectLst/>
                <a:latin typeface="Arial" charset="0"/>
              </a:endParaRPr>
            </a:p>
          </p:txBody>
        </p:sp>
        <p:pic>
          <p:nvPicPr>
            <p:cNvPr id="25" name="Picture 24" descr="5.JPG"/>
            <p:cNvPicPr>
              <a:picLocks noChangeAspect="1"/>
            </p:cNvPicPr>
            <p:nvPr/>
          </p:nvPicPr>
          <p:blipFill>
            <a:blip r:embed="rId5" cstate="print"/>
            <a:stretch>
              <a:fillRect/>
            </a:stretch>
          </p:blipFill>
          <p:spPr>
            <a:xfrm>
              <a:off x="2964266" y="490479"/>
              <a:ext cx="2279177" cy="1570370"/>
            </a:xfrm>
            <a:prstGeom prst="rect">
              <a:avLst/>
            </a:prstGeom>
          </p:spPr>
        </p:pic>
      </p:grpSp>
      <p:grpSp>
        <p:nvGrpSpPr>
          <p:cNvPr id="7" name="Group 9"/>
          <p:cNvGrpSpPr/>
          <p:nvPr/>
        </p:nvGrpSpPr>
        <p:grpSpPr>
          <a:xfrm>
            <a:off x="161803" y="5238068"/>
            <a:ext cx="1529624" cy="1280816"/>
            <a:chOff x="954144" y="3101031"/>
            <a:chExt cx="2305878" cy="2040833"/>
          </a:xfrm>
        </p:grpSpPr>
        <p:sp>
          <p:nvSpPr>
            <p:cNvPr id="8" name="Rectangular Callout 7"/>
            <p:cNvSpPr/>
            <p:nvPr/>
          </p:nvSpPr>
          <p:spPr bwMode="auto">
            <a:xfrm>
              <a:off x="954144" y="3101031"/>
              <a:ext cx="2305878" cy="2040833"/>
            </a:xfrm>
            <a:prstGeom prst="wedgeRectCallout">
              <a:avLst>
                <a:gd name="adj1" fmla="val 85726"/>
                <a:gd name="adj2" fmla="val -48439"/>
              </a:avLst>
            </a:prstGeom>
            <a:solidFill>
              <a:srgbClr val="92D050"/>
            </a:solidFill>
            <a:ln w="28575" cap="flat" cmpd="sng" algn="ctr">
              <a:solidFill>
                <a:schemeClr val="accent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
                  <a:srgbClr val="008DD6"/>
                </a:buClr>
                <a:buSzPct val="125000"/>
                <a:buFontTx/>
                <a:buChar char="•"/>
                <a:tabLst/>
              </a:pPr>
              <a:endParaRPr kumimoji="0" lang="de-AT" sz="1600" b="0" i="0" u="none" strike="noStrike" cap="none" normalizeH="0" baseline="0" dirty="0" smtClean="0">
                <a:ln>
                  <a:noFill/>
                </a:ln>
                <a:solidFill>
                  <a:srgbClr val="0E3192"/>
                </a:solidFill>
                <a:effectLst/>
                <a:latin typeface="Arial" charset="0"/>
              </a:endParaRPr>
            </a:p>
            <a:p>
              <a:pPr marL="0" marR="0" indent="0" algn="l" defTabSz="914400" rtl="0" eaLnBrk="0" fontAlgn="base" latinLnBrk="0" hangingPunct="0">
                <a:lnSpc>
                  <a:spcPct val="100000"/>
                </a:lnSpc>
                <a:spcBef>
                  <a:spcPct val="50000"/>
                </a:spcBef>
                <a:spcAft>
                  <a:spcPct val="0"/>
                </a:spcAft>
                <a:buClr>
                  <a:srgbClr val="008DD6"/>
                </a:buClr>
                <a:buSzPct val="125000"/>
                <a:buFontTx/>
                <a:buChar char="•"/>
                <a:tabLst/>
              </a:pPr>
              <a:endParaRPr lang="de-AT" dirty="0" smtClean="0"/>
            </a:p>
            <a:p>
              <a:pPr marL="0" marR="0" indent="0" algn="l" defTabSz="914400" rtl="0" eaLnBrk="0" fontAlgn="base" latinLnBrk="0" hangingPunct="0">
                <a:lnSpc>
                  <a:spcPct val="100000"/>
                </a:lnSpc>
                <a:spcBef>
                  <a:spcPct val="50000"/>
                </a:spcBef>
                <a:spcAft>
                  <a:spcPct val="0"/>
                </a:spcAft>
                <a:buClr>
                  <a:srgbClr val="008DD6"/>
                </a:buClr>
                <a:buSzPct val="125000"/>
                <a:buFontTx/>
                <a:buChar char="•"/>
                <a:tabLst/>
              </a:pPr>
              <a:endParaRPr kumimoji="0" lang="de-AT" sz="1600" b="0" i="0" u="none" strike="noStrike" cap="none" normalizeH="0" baseline="0" dirty="0" smtClean="0">
                <a:ln>
                  <a:noFill/>
                </a:ln>
                <a:solidFill>
                  <a:srgbClr val="0E3192"/>
                </a:solidFill>
                <a:effectLst/>
                <a:latin typeface="Arial" charset="0"/>
              </a:endParaRPr>
            </a:p>
            <a:p>
              <a:pPr marL="0" marR="0" indent="0" algn="l" defTabSz="914400" rtl="0" eaLnBrk="0" fontAlgn="base" latinLnBrk="0" hangingPunct="0">
                <a:lnSpc>
                  <a:spcPct val="100000"/>
                </a:lnSpc>
                <a:spcBef>
                  <a:spcPct val="50000"/>
                </a:spcBef>
                <a:spcAft>
                  <a:spcPct val="0"/>
                </a:spcAft>
                <a:buClr>
                  <a:srgbClr val="008DD6"/>
                </a:buClr>
                <a:buSzPct val="125000"/>
                <a:buFontTx/>
                <a:buChar char="•"/>
                <a:tabLst/>
              </a:pPr>
              <a:r>
                <a:rPr kumimoji="0" lang="en-US" sz="900" b="0" i="0" u="none" strike="noStrike" cap="none" normalizeH="0" baseline="0" dirty="0" smtClean="0">
                  <a:ln>
                    <a:noFill/>
                  </a:ln>
                  <a:solidFill>
                    <a:srgbClr val="0E3192"/>
                  </a:solidFill>
                  <a:effectLst/>
                  <a:latin typeface="Arial" charset="0"/>
                </a:rPr>
                <a:t>2</a:t>
              </a:r>
              <a:r>
                <a:rPr kumimoji="0" lang="ro-RO" sz="900" b="0" i="0" u="none" strike="noStrike" cap="none" normalizeH="0" baseline="0" dirty="0" smtClean="0">
                  <a:ln>
                    <a:noFill/>
                  </a:ln>
                  <a:solidFill>
                    <a:srgbClr val="0E3192"/>
                  </a:solidFill>
                  <a:effectLst/>
                  <a:latin typeface="Arial" charset="0"/>
                </a:rPr>
                <a:t>009 – BB Unit Orsova</a:t>
              </a:r>
              <a:endParaRPr kumimoji="0" lang="de-AT" sz="900" b="0" i="0" u="none" strike="noStrike" cap="none" normalizeH="0" baseline="0" dirty="0" smtClean="0">
                <a:ln>
                  <a:noFill/>
                </a:ln>
                <a:solidFill>
                  <a:srgbClr val="0E3192"/>
                </a:solidFill>
                <a:effectLst/>
                <a:latin typeface="Arial" charset="0"/>
              </a:endParaRPr>
            </a:p>
          </p:txBody>
        </p:sp>
        <p:pic>
          <p:nvPicPr>
            <p:cNvPr id="1029" name="Picture 5"/>
            <p:cNvPicPr>
              <a:picLocks noChangeAspect="1" noChangeArrowheads="1"/>
            </p:cNvPicPr>
            <p:nvPr/>
          </p:nvPicPr>
          <p:blipFill>
            <a:blip r:embed="rId6" cstate="print"/>
            <a:srcRect l="3658" r="18116"/>
            <a:stretch>
              <a:fillRect/>
            </a:stretch>
          </p:blipFill>
          <p:spPr bwMode="auto">
            <a:xfrm>
              <a:off x="967399" y="3114281"/>
              <a:ext cx="2282174" cy="1643270"/>
            </a:xfrm>
            <a:prstGeom prst="rect">
              <a:avLst/>
            </a:prstGeom>
            <a:noFill/>
            <a:ln w="9525">
              <a:noFill/>
              <a:miter lim="800000"/>
              <a:headEnd/>
              <a:tailEnd/>
            </a:ln>
            <a:effectLst/>
          </p:spPr>
        </p:pic>
      </p:grpSp>
      <p:grpSp>
        <p:nvGrpSpPr>
          <p:cNvPr id="9" name="Group 6"/>
          <p:cNvGrpSpPr/>
          <p:nvPr/>
        </p:nvGrpSpPr>
        <p:grpSpPr>
          <a:xfrm>
            <a:off x="6599586" y="4486590"/>
            <a:ext cx="1500806" cy="1211856"/>
            <a:chOff x="6599586" y="3664239"/>
            <a:chExt cx="2305878" cy="2034208"/>
          </a:xfrm>
        </p:grpSpPr>
        <p:sp>
          <p:nvSpPr>
            <p:cNvPr id="22" name="Rectangular Callout 21"/>
            <p:cNvSpPr/>
            <p:nvPr/>
          </p:nvSpPr>
          <p:spPr bwMode="auto">
            <a:xfrm>
              <a:off x="6599586" y="3664239"/>
              <a:ext cx="2305878" cy="2034208"/>
            </a:xfrm>
            <a:prstGeom prst="wedgeRectCallout">
              <a:avLst>
                <a:gd name="adj1" fmla="val -100771"/>
                <a:gd name="adj2" fmla="val 87803"/>
              </a:avLst>
            </a:prstGeom>
            <a:solidFill>
              <a:srgbClr val="92D050"/>
            </a:solidFill>
            <a:ln w="28575" cap="flat" cmpd="sng" algn="ctr">
              <a:solidFill>
                <a:schemeClr val="accent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
                  <a:srgbClr val="008DD6"/>
                </a:buClr>
                <a:buSzPct val="125000"/>
                <a:buFontTx/>
                <a:buChar char="•"/>
                <a:tabLst/>
              </a:pPr>
              <a:endParaRPr kumimoji="0" lang="de-AT" sz="1600" b="0" i="0" u="none" strike="noStrike" cap="none" normalizeH="0" baseline="0" dirty="0" smtClean="0">
                <a:ln>
                  <a:noFill/>
                </a:ln>
                <a:solidFill>
                  <a:srgbClr val="0E3192"/>
                </a:solidFill>
                <a:effectLst/>
                <a:latin typeface="Arial" charset="0"/>
              </a:endParaRPr>
            </a:p>
            <a:p>
              <a:pPr marL="0" marR="0" indent="0" algn="l" defTabSz="914400" rtl="0" eaLnBrk="0" fontAlgn="base" latinLnBrk="0" hangingPunct="0">
                <a:lnSpc>
                  <a:spcPct val="100000"/>
                </a:lnSpc>
                <a:spcBef>
                  <a:spcPct val="50000"/>
                </a:spcBef>
                <a:spcAft>
                  <a:spcPct val="0"/>
                </a:spcAft>
                <a:buClr>
                  <a:srgbClr val="008DD6"/>
                </a:buClr>
                <a:buSzPct val="125000"/>
                <a:buFontTx/>
                <a:buChar char="•"/>
                <a:tabLst/>
              </a:pPr>
              <a:endParaRPr lang="de-AT" dirty="0" smtClean="0"/>
            </a:p>
            <a:p>
              <a:pPr marL="0" marR="0" indent="0" algn="l" defTabSz="914400" rtl="0" eaLnBrk="0" fontAlgn="base" latinLnBrk="0" hangingPunct="0">
                <a:lnSpc>
                  <a:spcPct val="100000"/>
                </a:lnSpc>
                <a:spcBef>
                  <a:spcPct val="50000"/>
                </a:spcBef>
                <a:spcAft>
                  <a:spcPct val="0"/>
                </a:spcAft>
                <a:buClr>
                  <a:srgbClr val="008DD6"/>
                </a:buClr>
                <a:buSzPct val="125000"/>
                <a:buFontTx/>
                <a:buChar char="•"/>
                <a:tabLst/>
              </a:pPr>
              <a:endParaRPr kumimoji="0" lang="de-AT" sz="1600" b="0" i="0" u="none" strike="noStrike" cap="none" normalizeH="0" baseline="0" dirty="0" smtClean="0">
                <a:ln>
                  <a:noFill/>
                </a:ln>
                <a:solidFill>
                  <a:srgbClr val="0E3192"/>
                </a:solidFill>
                <a:effectLst/>
                <a:latin typeface="Arial" charset="0"/>
              </a:endParaRPr>
            </a:p>
            <a:p>
              <a:pPr marL="0" marR="0" indent="0" algn="l" defTabSz="914400" rtl="0" eaLnBrk="0" fontAlgn="base" latinLnBrk="0" hangingPunct="0">
                <a:lnSpc>
                  <a:spcPct val="100000"/>
                </a:lnSpc>
                <a:spcBef>
                  <a:spcPct val="50000"/>
                </a:spcBef>
                <a:spcAft>
                  <a:spcPct val="0"/>
                </a:spcAft>
                <a:buClr>
                  <a:srgbClr val="008DD6"/>
                </a:buClr>
                <a:buSzPct val="125000"/>
                <a:buFontTx/>
                <a:buChar char="•"/>
                <a:tabLst/>
              </a:pPr>
              <a:r>
                <a:rPr lang="en-US" sz="900" dirty="0" smtClean="0">
                  <a:solidFill>
                    <a:srgbClr val="0E3192"/>
                  </a:solidFill>
                </a:rPr>
                <a:t>2</a:t>
              </a:r>
              <a:r>
                <a:rPr lang="ro-RO" sz="900" dirty="0" smtClean="0">
                  <a:solidFill>
                    <a:srgbClr val="0E3192"/>
                  </a:solidFill>
                </a:rPr>
                <a:t>011 - Giurgiu</a:t>
              </a:r>
              <a:endParaRPr kumimoji="0" lang="de-AT" sz="900" b="0" i="0" u="none" strike="noStrike" cap="none" normalizeH="0" baseline="0" dirty="0" smtClean="0">
                <a:ln>
                  <a:noFill/>
                </a:ln>
                <a:solidFill>
                  <a:srgbClr val="0E3192"/>
                </a:solidFill>
                <a:effectLst/>
              </a:endParaRPr>
            </a:p>
          </p:txBody>
        </p:sp>
        <p:pic>
          <p:nvPicPr>
            <p:cNvPr id="1030" name="Picture 6"/>
            <p:cNvPicPr>
              <a:picLocks noChangeAspect="1" noChangeArrowheads="1"/>
            </p:cNvPicPr>
            <p:nvPr/>
          </p:nvPicPr>
          <p:blipFill>
            <a:blip r:embed="rId7" cstate="print"/>
            <a:srcRect/>
            <a:stretch>
              <a:fillRect/>
            </a:stretch>
          </p:blipFill>
          <p:spPr bwMode="auto">
            <a:xfrm>
              <a:off x="6612839" y="3664239"/>
              <a:ext cx="2279371" cy="1677539"/>
            </a:xfrm>
            <a:prstGeom prst="rect">
              <a:avLst/>
            </a:prstGeom>
            <a:noFill/>
            <a:ln w="9525">
              <a:noFill/>
              <a:miter lim="800000"/>
              <a:headEnd/>
              <a:tailEnd/>
            </a:ln>
            <a:effectLst/>
          </p:spPr>
        </p:pic>
      </p:grpSp>
      <p:grpSp>
        <p:nvGrpSpPr>
          <p:cNvPr id="10" name="Group 2"/>
          <p:cNvGrpSpPr/>
          <p:nvPr/>
        </p:nvGrpSpPr>
        <p:grpSpPr>
          <a:xfrm>
            <a:off x="395536" y="0"/>
            <a:ext cx="1965134" cy="1208390"/>
            <a:chOff x="1666" y="-938095"/>
            <a:chExt cx="2305878" cy="2061070"/>
          </a:xfrm>
        </p:grpSpPr>
        <p:sp>
          <p:nvSpPr>
            <p:cNvPr id="24" name="Rectangular Callout 23"/>
            <p:cNvSpPr/>
            <p:nvPr/>
          </p:nvSpPr>
          <p:spPr bwMode="auto">
            <a:xfrm>
              <a:off x="1666" y="-911233"/>
              <a:ext cx="2305878" cy="2034208"/>
            </a:xfrm>
            <a:prstGeom prst="wedgeRectCallout">
              <a:avLst>
                <a:gd name="adj1" fmla="val -41886"/>
                <a:gd name="adj2" fmla="val 248574"/>
              </a:avLst>
            </a:prstGeom>
            <a:solidFill>
              <a:srgbClr val="92D050"/>
            </a:solidFill>
            <a:ln w="28575" cap="flat" cmpd="sng" algn="ctr">
              <a:solidFill>
                <a:schemeClr val="accent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
                  <a:srgbClr val="008DD6"/>
                </a:buClr>
                <a:buSzPct val="125000"/>
                <a:buFontTx/>
                <a:buChar char="•"/>
                <a:tabLst/>
              </a:pPr>
              <a:endParaRPr kumimoji="0" lang="de-AT" sz="1600" b="0" i="0" u="none" strike="noStrike" cap="none" normalizeH="0" baseline="0" dirty="0" smtClean="0">
                <a:ln>
                  <a:noFill/>
                </a:ln>
                <a:solidFill>
                  <a:srgbClr val="0E3192"/>
                </a:solidFill>
                <a:effectLst/>
                <a:latin typeface="Arial" charset="0"/>
              </a:endParaRPr>
            </a:p>
            <a:p>
              <a:pPr marL="0" marR="0" indent="0" algn="l" defTabSz="914400" rtl="0" eaLnBrk="0" fontAlgn="base" latinLnBrk="0" hangingPunct="0">
                <a:lnSpc>
                  <a:spcPct val="100000"/>
                </a:lnSpc>
                <a:spcBef>
                  <a:spcPct val="50000"/>
                </a:spcBef>
                <a:spcAft>
                  <a:spcPct val="0"/>
                </a:spcAft>
                <a:buClr>
                  <a:srgbClr val="008DD6"/>
                </a:buClr>
                <a:buSzPct val="125000"/>
                <a:buFontTx/>
                <a:buChar char="•"/>
                <a:tabLst/>
              </a:pPr>
              <a:endParaRPr lang="de-AT" dirty="0" smtClean="0"/>
            </a:p>
            <a:p>
              <a:pPr marL="0" marR="0" indent="0" algn="l" defTabSz="914400" rtl="0" eaLnBrk="0" fontAlgn="base" latinLnBrk="0" hangingPunct="0">
                <a:lnSpc>
                  <a:spcPct val="100000"/>
                </a:lnSpc>
                <a:spcBef>
                  <a:spcPct val="50000"/>
                </a:spcBef>
                <a:spcAft>
                  <a:spcPct val="0"/>
                </a:spcAft>
                <a:buClr>
                  <a:srgbClr val="008DD6"/>
                </a:buClr>
                <a:buSzPct val="125000"/>
                <a:buFontTx/>
                <a:buChar char="•"/>
                <a:tabLst/>
              </a:pPr>
              <a:endParaRPr kumimoji="0" lang="de-AT" sz="1600" b="0" i="0" u="none" strike="noStrike" cap="none" normalizeH="0" baseline="0" dirty="0" smtClean="0">
                <a:ln>
                  <a:noFill/>
                </a:ln>
                <a:solidFill>
                  <a:srgbClr val="0E3192"/>
                </a:solidFill>
                <a:effectLst/>
                <a:latin typeface="Arial" charset="0"/>
              </a:endParaRPr>
            </a:p>
            <a:p>
              <a:pPr eaLnBrk="0" hangingPunct="0">
                <a:spcBef>
                  <a:spcPct val="50000"/>
                </a:spcBef>
                <a:buClr>
                  <a:srgbClr val="008DD6"/>
                </a:buClr>
                <a:buSzPct val="125000"/>
                <a:buFontTx/>
                <a:buChar char="•"/>
              </a:pPr>
              <a:r>
                <a:rPr lang="ro-RO" sz="1000" dirty="0" smtClean="0">
                  <a:solidFill>
                    <a:srgbClr val="0E3192"/>
                  </a:solidFill>
                </a:rPr>
                <a:t>2013 - Periam</a:t>
              </a:r>
              <a:endParaRPr lang="de-AT" sz="1000" dirty="0" smtClean="0">
                <a:solidFill>
                  <a:srgbClr val="0E3192"/>
                </a:solidFill>
              </a:endParaRPr>
            </a:p>
            <a:p>
              <a:pPr marL="0" marR="0" indent="0" algn="l" defTabSz="914400" rtl="0" eaLnBrk="0" fontAlgn="base" latinLnBrk="0" hangingPunct="0">
                <a:lnSpc>
                  <a:spcPct val="100000"/>
                </a:lnSpc>
                <a:spcBef>
                  <a:spcPct val="50000"/>
                </a:spcBef>
                <a:spcAft>
                  <a:spcPct val="0"/>
                </a:spcAft>
                <a:buClr>
                  <a:srgbClr val="008DD6"/>
                </a:buClr>
                <a:buSzPct val="125000"/>
                <a:buFontTx/>
                <a:buChar char="•"/>
                <a:tabLst/>
              </a:pPr>
              <a:endParaRPr lang="de-AT" dirty="0" smtClean="0"/>
            </a:p>
          </p:txBody>
        </p:sp>
        <p:pic>
          <p:nvPicPr>
            <p:cNvPr id="1031" name="Picture 7"/>
            <p:cNvPicPr>
              <a:picLocks noChangeAspect="1" noChangeArrowheads="1"/>
            </p:cNvPicPr>
            <p:nvPr/>
          </p:nvPicPr>
          <p:blipFill>
            <a:blip r:embed="rId8" cstate="email">
              <a:extLst>
                <a:ext uri="{28A0092B-C50C-407E-A947-70E740481C1C}">
                  <a14:useLocalDpi xmlns:a14="http://schemas.microsoft.com/office/drawing/2010/main" val="0"/>
                </a:ext>
              </a:extLst>
            </a:blip>
            <a:stretch>
              <a:fillRect/>
            </a:stretch>
          </p:blipFill>
          <p:spPr bwMode="auto">
            <a:xfrm>
              <a:off x="59844" y="-938095"/>
              <a:ext cx="2244179" cy="1435406"/>
            </a:xfrm>
            <a:prstGeom prst="rect">
              <a:avLst/>
            </a:prstGeom>
            <a:noFill/>
            <a:ln w="9525">
              <a:noFill/>
              <a:miter lim="800000"/>
              <a:headEnd/>
              <a:tailEnd/>
            </a:ln>
            <a:effectLst/>
          </p:spPr>
        </p:pic>
      </p:grpSp>
      <p:grpSp>
        <p:nvGrpSpPr>
          <p:cNvPr id="14" name="Group 13"/>
          <p:cNvGrpSpPr/>
          <p:nvPr/>
        </p:nvGrpSpPr>
        <p:grpSpPr>
          <a:xfrm>
            <a:off x="3213100" y="2704170"/>
            <a:ext cx="1587606" cy="1501995"/>
            <a:chOff x="1365251" y="2910023"/>
            <a:chExt cx="1587606" cy="1501995"/>
          </a:xfrm>
        </p:grpSpPr>
        <p:sp>
          <p:nvSpPr>
            <p:cNvPr id="13" name="Rectangular Callout 12"/>
            <p:cNvSpPr/>
            <p:nvPr/>
          </p:nvSpPr>
          <p:spPr>
            <a:xfrm>
              <a:off x="1365251" y="2910023"/>
              <a:ext cx="1583358" cy="1501995"/>
            </a:xfrm>
            <a:prstGeom prst="wedgeRectCallout">
              <a:avLst>
                <a:gd name="adj1" fmla="val -29255"/>
                <a:gd name="adj2" fmla="val 158891"/>
              </a:avLst>
            </a:prstGeom>
            <a:solidFill>
              <a:srgbClr val="70B52C"/>
            </a:solidFill>
            <a:ln>
              <a:noFill/>
            </a:ln>
            <a:scene3d>
              <a:camera prst="orthographicFront"/>
              <a:lightRig rig="threePt" dir="t"/>
            </a:scene3d>
            <a:sp3d contourW="12700">
              <a:contourClr>
                <a:schemeClr val="accent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p>
          </p:txBody>
        </p:sp>
        <p:pic>
          <p:nvPicPr>
            <p:cNvPr id="28692" name="Picture 2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69499" y="2910023"/>
              <a:ext cx="1583358" cy="1231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5" name="TextBox 14"/>
          <p:cNvSpPr txBox="1"/>
          <p:nvPr/>
        </p:nvSpPr>
        <p:spPr>
          <a:xfrm>
            <a:off x="3347864" y="3935947"/>
            <a:ext cx="1008112" cy="138499"/>
          </a:xfrm>
          <a:prstGeom prst="rect">
            <a:avLst/>
          </a:prstGeom>
          <a:noFill/>
        </p:spPr>
        <p:txBody>
          <a:bodyPr wrap="square" lIns="0" tIns="0" rIns="0" bIns="0" rtlCol="0">
            <a:spAutoFit/>
          </a:bodyPr>
          <a:lstStyle/>
          <a:p>
            <a:pPr>
              <a:spcAft>
                <a:spcPts val="400"/>
              </a:spcAft>
            </a:pPr>
            <a:r>
              <a:rPr lang="en-US" sz="900" spc="-10" dirty="0" smtClean="0"/>
              <a:t>    2015  Craiova 1</a:t>
            </a:r>
          </a:p>
        </p:txBody>
      </p:sp>
      <p:grpSp>
        <p:nvGrpSpPr>
          <p:cNvPr id="18" name="Group 17"/>
          <p:cNvGrpSpPr/>
          <p:nvPr/>
        </p:nvGrpSpPr>
        <p:grpSpPr>
          <a:xfrm>
            <a:off x="1003300" y="1275580"/>
            <a:ext cx="1655268" cy="1354327"/>
            <a:chOff x="782396" y="1349843"/>
            <a:chExt cx="1655268" cy="1354327"/>
          </a:xfrm>
        </p:grpSpPr>
        <p:sp>
          <p:nvSpPr>
            <p:cNvPr id="17" name="Rectangular Callout 16"/>
            <p:cNvSpPr/>
            <p:nvPr/>
          </p:nvSpPr>
          <p:spPr>
            <a:xfrm>
              <a:off x="785014" y="1379300"/>
              <a:ext cx="1652650" cy="1324870"/>
            </a:xfrm>
            <a:prstGeom prst="wedgeRectCallout">
              <a:avLst>
                <a:gd name="adj1" fmla="val -77315"/>
                <a:gd name="adj2" fmla="val 122172"/>
              </a:avLst>
            </a:prstGeom>
            <a:solidFill>
              <a:srgbClr val="70B5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p>
          </p:txBody>
        </p:sp>
        <p:pic>
          <p:nvPicPr>
            <p:cNvPr id="28693" name="Picture 2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82396" y="1349843"/>
              <a:ext cx="1655268" cy="1041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9" name="TextBox 18"/>
          <p:cNvSpPr txBox="1"/>
          <p:nvPr/>
        </p:nvSpPr>
        <p:spPr>
          <a:xfrm>
            <a:off x="1043140" y="2332075"/>
            <a:ext cx="1338714" cy="138499"/>
          </a:xfrm>
          <a:prstGeom prst="rect">
            <a:avLst/>
          </a:prstGeom>
          <a:noFill/>
        </p:spPr>
        <p:txBody>
          <a:bodyPr wrap="square" lIns="0" tIns="0" rIns="0" bIns="0" rtlCol="0">
            <a:spAutoFit/>
          </a:bodyPr>
          <a:lstStyle/>
          <a:p>
            <a:pPr>
              <a:spcAft>
                <a:spcPts val="400"/>
              </a:spcAft>
            </a:pPr>
            <a:r>
              <a:rPr lang="en-US" sz="900" spc="-10" dirty="0" smtClean="0"/>
              <a:t>2016  </a:t>
            </a:r>
            <a:r>
              <a:rPr lang="en-US" sz="900" spc="-10" dirty="0" err="1" smtClean="0"/>
              <a:t>Periam</a:t>
            </a:r>
            <a:r>
              <a:rPr lang="en-US" sz="900" spc="-10" dirty="0" smtClean="0"/>
              <a:t> 2</a:t>
            </a:r>
          </a:p>
        </p:txBody>
      </p:sp>
      <p:grpSp>
        <p:nvGrpSpPr>
          <p:cNvPr id="21" name="Group 20"/>
          <p:cNvGrpSpPr/>
          <p:nvPr/>
        </p:nvGrpSpPr>
        <p:grpSpPr>
          <a:xfrm>
            <a:off x="1378103" y="2983164"/>
            <a:ext cx="1638982" cy="1223001"/>
            <a:chOff x="1378103" y="2983164"/>
            <a:chExt cx="1638982" cy="1223001"/>
          </a:xfrm>
        </p:grpSpPr>
        <p:sp>
          <p:nvSpPr>
            <p:cNvPr id="20" name="Rectangular Callout 19"/>
            <p:cNvSpPr/>
            <p:nvPr/>
          </p:nvSpPr>
          <p:spPr>
            <a:xfrm>
              <a:off x="1401393" y="2983165"/>
              <a:ext cx="1547216" cy="1223000"/>
            </a:xfrm>
            <a:prstGeom prst="wedgeRectCallout">
              <a:avLst>
                <a:gd name="adj1" fmla="val 92466"/>
                <a:gd name="adj2" fmla="val 191662"/>
              </a:avLst>
            </a:prstGeom>
            <a:solidFill>
              <a:srgbClr val="70B5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p>
          </p:txBody>
        </p:sp>
        <p:pic>
          <p:nvPicPr>
            <p:cNvPr id="28694" name="Picture 2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378103" y="2983164"/>
              <a:ext cx="1638982" cy="9362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8672" name="TextBox 28671"/>
          <p:cNvSpPr txBox="1"/>
          <p:nvPr/>
        </p:nvSpPr>
        <p:spPr>
          <a:xfrm>
            <a:off x="1547664" y="4005196"/>
            <a:ext cx="1296144" cy="138499"/>
          </a:xfrm>
          <a:prstGeom prst="rect">
            <a:avLst/>
          </a:prstGeom>
          <a:noFill/>
        </p:spPr>
        <p:txBody>
          <a:bodyPr wrap="square" lIns="0" tIns="0" rIns="0" bIns="0" rtlCol="0">
            <a:spAutoFit/>
          </a:bodyPr>
          <a:lstStyle/>
          <a:p>
            <a:pPr>
              <a:spcAft>
                <a:spcPts val="400"/>
              </a:spcAft>
            </a:pPr>
            <a:r>
              <a:rPr lang="en-US" sz="900" spc="-10" dirty="0" smtClean="0"/>
              <a:t>2016 –Craiova 2</a:t>
            </a:r>
          </a:p>
        </p:txBody>
      </p:sp>
    </p:spTree>
    <p:extLst>
      <p:ext uri="{BB962C8B-B14F-4D97-AF65-F5344CB8AC3E}">
        <p14:creationId xmlns:p14="http://schemas.microsoft.com/office/powerpoint/2010/main" val="20774715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06617"/>
            <a:ext cx="8229600" cy="550175"/>
          </a:xfrm>
        </p:spPr>
        <p:txBody>
          <a:bodyPr/>
          <a:lstStyle/>
          <a:p>
            <a:r>
              <a:rPr lang="en-US" sz="2400" dirty="0" err="1" smtClean="0"/>
              <a:t>Amplasament</a:t>
            </a:r>
            <a:r>
              <a:rPr lang="en-US" sz="2400" dirty="0" smtClean="0"/>
              <a:t> SEVESO - </a:t>
            </a:r>
            <a:r>
              <a:rPr lang="en-US" sz="2400" dirty="0" err="1" smtClean="0"/>
              <a:t>Depozit</a:t>
            </a:r>
            <a:r>
              <a:rPr lang="en-US" sz="2400" dirty="0" smtClean="0"/>
              <a:t> </a:t>
            </a:r>
            <a:r>
              <a:rPr lang="en-US" sz="2400" dirty="0" err="1" smtClean="0"/>
              <a:t>ingrasaminte</a:t>
            </a:r>
            <a:r>
              <a:rPr lang="en-US" sz="2400" dirty="0" smtClean="0"/>
              <a:t> Craiova </a:t>
            </a:r>
            <a:endParaRPr lang="en-US" sz="2400" dirty="0"/>
          </a:p>
        </p:txBody>
      </p:sp>
      <p:pic>
        <p:nvPicPr>
          <p:cNvPr id="307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556792"/>
            <a:ext cx="5544616" cy="50433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Straight Arrow Connector 6"/>
          <p:cNvCxnSpPr/>
          <p:nvPr/>
        </p:nvCxnSpPr>
        <p:spPr>
          <a:xfrm flipH="1">
            <a:off x="2771800" y="5074151"/>
            <a:ext cx="3492388" cy="11033"/>
          </a:xfrm>
          <a:prstGeom prst="straightConnector1">
            <a:avLst/>
          </a:prstGeom>
          <a:ln w="1905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273137" y="4946684"/>
            <a:ext cx="1656184" cy="276999"/>
          </a:xfrm>
          <a:prstGeom prst="rect">
            <a:avLst/>
          </a:prstGeom>
          <a:noFill/>
        </p:spPr>
        <p:txBody>
          <a:bodyPr wrap="square" lIns="0" tIns="0" rIns="0" bIns="0" rtlCol="0">
            <a:spAutoFit/>
          </a:bodyPr>
          <a:lstStyle/>
          <a:p>
            <a:pPr>
              <a:spcAft>
                <a:spcPts val="400"/>
              </a:spcAft>
            </a:pPr>
            <a:r>
              <a:rPr lang="en-US" spc="-10" dirty="0" smtClean="0"/>
              <a:t>Craiova 1. “C3”</a:t>
            </a:r>
          </a:p>
        </p:txBody>
      </p:sp>
      <p:cxnSp>
        <p:nvCxnSpPr>
          <p:cNvPr id="10" name="Straight Arrow Connector 9"/>
          <p:cNvCxnSpPr/>
          <p:nvPr/>
        </p:nvCxnSpPr>
        <p:spPr>
          <a:xfrm flipH="1">
            <a:off x="4788024" y="3993445"/>
            <a:ext cx="1296144" cy="11619"/>
          </a:xfrm>
          <a:prstGeom prst="straightConnector1">
            <a:avLst/>
          </a:prstGeom>
          <a:ln w="1905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156175" y="3866564"/>
            <a:ext cx="1773145" cy="276999"/>
          </a:xfrm>
          <a:prstGeom prst="rect">
            <a:avLst/>
          </a:prstGeom>
          <a:noFill/>
        </p:spPr>
        <p:txBody>
          <a:bodyPr wrap="square" lIns="0" tIns="0" rIns="0" bIns="0" rtlCol="0">
            <a:spAutoFit/>
          </a:bodyPr>
          <a:lstStyle/>
          <a:p>
            <a:pPr>
              <a:spcAft>
                <a:spcPts val="400"/>
              </a:spcAft>
            </a:pPr>
            <a:r>
              <a:rPr lang="en-US" spc="-10" dirty="0" smtClean="0"/>
              <a:t>Craiova 2.”C8”</a:t>
            </a:r>
          </a:p>
        </p:txBody>
      </p:sp>
      <p:sp>
        <p:nvSpPr>
          <p:cNvPr id="12" name="TextBox 11"/>
          <p:cNvSpPr txBox="1"/>
          <p:nvPr/>
        </p:nvSpPr>
        <p:spPr>
          <a:xfrm>
            <a:off x="6156176" y="3284984"/>
            <a:ext cx="1944216" cy="276999"/>
          </a:xfrm>
          <a:prstGeom prst="rect">
            <a:avLst/>
          </a:prstGeom>
          <a:noFill/>
        </p:spPr>
        <p:txBody>
          <a:bodyPr wrap="square" lIns="0" tIns="0" rIns="0" bIns="0" rtlCol="0">
            <a:spAutoFit/>
          </a:bodyPr>
          <a:lstStyle/>
          <a:p>
            <a:pPr>
              <a:spcAft>
                <a:spcPts val="400"/>
              </a:spcAft>
            </a:pPr>
            <a:r>
              <a:rPr lang="en-US" spc="-10" dirty="0" smtClean="0"/>
              <a:t>Craiova 3. “C9”</a:t>
            </a:r>
          </a:p>
        </p:txBody>
      </p:sp>
      <p:sp>
        <p:nvSpPr>
          <p:cNvPr id="13" name="TextBox 12"/>
          <p:cNvSpPr txBox="1"/>
          <p:nvPr/>
        </p:nvSpPr>
        <p:spPr>
          <a:xfrm flipH="1">
            <a:off x="6156174" y="2492896"/>
            <a:ext cx="1440162" cy="276999"/>
          </a:xfrm>
          <a:prstGeom prst="rect">
            <a:avLst/>
          </a:prstGeom>
          <a:noFill/>
        </p:spPr>
        <p:txBody>
          <a:bodyPr wrap="square" lIns="0" tIns="0" rIns="0" bIns="0" rtlCol="0">
            <a:spAutoFit/>
          </a:bodyPr>
          <a:lstStyle/>
          <a:p>
            <a:pPr>
              <a:spcAft>
                <a:spcPts val="400"/>
              </a:spcAft>
            </a:pPr>
            <a:r>
              <a:rPr lang="en-US" spc="-10" dirty="0" smtClean="0">
                <a:solidFill>
                  <a:srgbClr val="0070C0"/>
                </a:solidFill>
              </a:rPr>
              <a:t>Craiova 4. </a:t>
            </a:r>
          </a:p>
        </p:txBody>
      </p:sp>
      <p:cxnSp>
        <p:nvCxnSpPr>
          <p:cNvPr id="15" name="Straight Arrow Connector 14"/>
          <p:cNvCxnSpPr>
            <a:stCxn id="12" idx="1"/>
          </p:cNvCxnSpPr>
          <p:nvPr/>
        </p:nvCxnSpPr>
        <p:spPr>
          <a:xfrm flipH="1">
            <a:off x="3275856" y="3423484"/>
            <a:ext cx="2880320" cy="365556"/>
          </a:xfrm>
          <a:prstGeom prst="straightConnector1">
            <a:avLst/>
          </a:prstGeom>
          <a:ln w="1905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2195736" y="2631395"/>
            <a:ext cx="3888432" cy="792088"/>
          </a:xfrm>
          <a:prstGeom prst="straightConnector1">
            <a:avLst/>
          </a:prstGeom>
          <a:ln w="19050">
            <a:solidFill>
              <a:schemeClr val="tx2"/>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8334174"/>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BOREALIS Colours">
      <a:dk1>
        <a:srgbClr val="000000"/>
      </a:dk1>
      <a:lt1>
        <a:sysClr val="window" lastClr="FFFFFF"/>
      </a:lt1>
      <a:dk2>
        <a:srgbClr val="019FEA"/>
      </a:dk2>
      <a:lt2>
        <a:srgbClr val="EEECE1"/>
      </a:lt2>
      <a:accent1>
        <a:srgbClr val="0064A0"/>
      </a:accent1>
      <a:accent2>
        <a:srgbClr val="0D3256"/>
      </a:accent2>
      <a:accent3>
        <a:srgbClr val="EE6229"/>
      </a:accent3>
      <a:accent4>
        <a:srgbClr val="F7A234"/>
      </a:accent4>
      <a:accent5>
        <a:srgbClr val="66B73D"/>
      </a:accent5>
      <a:accent6>
        <a:srgbClr val="B3DB30"/>
      </a:accent6>
      <a:hlink>
        <a:srgbClr val="0C6FAB"/>
      </a:hlink>
      <a:folHlink>
        <a:srgbClr val="9BBB59"/>
      </a:folHlink>
    </a:clrScheme>
    <a:fontScheme name="BOREALIS Fonts">
      <a:majorFont>
        <a:latin typeface="Arial"/>
        <a:ea typeface=""/>
        <a:cs typeface="Arial Unicode MS"/>
      </a:majorFont>
      <a:minorFont>
        <a:latin typeface="Arial"/>
        <a:ea typeface=""/>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70B52C"/>
        </a:solidFill>
        <a:ln>
          <a:noFill/>
        </a:ln>
      </a:spPr>
      <a:bodyPr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spcAft>
            <a:spcPts val="400"/>
          </a:spcAft>
          <a:defRPr spc="-10" dirty="0" err="1" smtClean="0"/>
        </a:defPPr>
      </a:lstStyle>
    </a:txDef>
  </a:objectDefaults>
  <a:extraClrSchemeLst/>
</a:theme>
</file>

<file path=ppt/theme/theme2.xml><?xml version="1.0" encoding="utf-8"?>
<a:theme xmlns:a="http://schemas.openxmlformats.org/drawingml/2006/main" name="Office Theme">
  <a:themeElements>
    <a:clrScheme name="BOREALIS Colours">
      <a:dk1>
        <a:srgbClr val="000000"/>
      </a:dk1>
      <a:lt1>
        <a:sysClr val="window" lastClr="FFFFFF"/>
      </a:lt1>
      <a:dk2>
        <a:srgbClr val="019FEA"/>
      </a:dk2>
      <a:lt2>
        <a:srgbClr val="EEECE1"/>
      </a:lt2>
      <a:accent1>
        <a:srgbClr val="0064A0"/>
      </a:accent1>
      <a:accent2>
        <a:srgbClr val="0D3256"/>
      </a:accent2>
      <a:accent3>
        <a:srgbClr val="EE6229"/>
      </a:accent3>
      <a:accent4>
        <a:srgbClr val="F7A234"/>
      </a:accent4>
      <a:accent5>
        <a:srgbClr val="66B73D"/>
      </a:accent5>
      <a:accent6>
        <a:srgbClr val="B3DB30"/>
      </a:accent6>
      <a:hlink>
        <a:srgbClr val="0C6FAB"/>
      </a:hlink>
      <a:folHlink>
        <a:srgbClr val="9BBB5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BOREALIS Colours">
      <a:dk1>
        <a:srgbClr val="000000"/>
      </a:dk1>
      <a:lt1>
        <a:sysClr val="window" lastClr="FFFFFF"/>
      </a:lt1>
      <a:dk2>
        <a:srgbClr val="019FEA"/>
      </a:dk2>
      <a:lt2>
        <a:srgbClr val="EEECE1"/>
      </a:lt2>
      <a:accent1>
        <a:srgbClr val="0064A0"/>
      </a:accent1>
      <a:accent2>
        <a:srgbClr val="0D3256"/>
      </a:accent2>
      <a:accent3>
        <a:srgbClr val="EE6229"/>
      </a:accent3>
      <a:accent4>
        <a:srgbClr val="F7A234"/>
      </a:accent4>
      <a:accent5>
        <a:srgbClr val="66B73D"/>
      </a:accent5>
      <a:accent6>
        <a:srgbClr val="B3DB30"/>
      </a:accent6>
      <a:hlink>
        <a:srgbClr val="0C6FAB"/>
      </a:hlink>
      <a:folHlink>
        <a:srgbClr val="9BBB5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2E94A2BF1600741B9277B692EC776BC" ma:contentTypeVersion="3" ma:contentTypeDescription="Create a new document." ma:contentTypeScope="" ma:versionID="a95679bb0f7ca3536d1624efaef1faa5">
  <xsd:schema xmlns:xsd="http://www.w3.org/2001/XMLSchema" xmlns:xs="http://www.w3.org/2001/XMLSchema" xmlns:p="http://schemas.microsoft.com/office/2006/metadata/properties" xmlns:ns2="ffc5b88e-d2b5-453d-ac69-180bcf5bbe38" targetNamespace="http://schemas.microsoft.com/office/2006/metadata/properties" ma:root="true" ma:fieldsID="37b0289b1bff74c316a1c78507976c90" ns2:_="">
    <xsd:import namespace="ffc5b88e-d2b5-453d-ac69-180bcf5bbe38"/>
    <xsd:element name="properties">
      <xsd:complexType>
        <xsd:sequence>
          <xsd:element name="documentManagement">
            <xsd:complexType>
              <xsd:all>
                <xsd:element ref="ns2:causeformeeting"/>
                <xsd:element ref="ns2:Year"/>
                <xsd:element ref="ns2:Comme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fc5b88e-d2b5-453d-ac69-180bcf5bbe38" elementFormDefault="qualified">
    <xsd:import namespace="http://schemas.microsoft.com/office/2006/documentManagement/types"/>
    <xsd:import namespace="http://schemas.microsoft.com/office/infopath/2007/PartnerControls"/>
    <xsd:element name="causeformeeting" ma:index="8" ma:displayName="cause for meeting" ma:internalName="causeformeeting">
      <xsd:simpleType>
        <xsd:restriction base="dms:Note">
          <xsd:maxLength value="255"/>
        </xsd:restriction>
      </xsd:simpleType>
    </xsd:element>
    <xsd:element name="Year" ma:index="9" ma:displayName="Year" ma:default="2012" ma:format="Dropdown" ma:internalName="Year">
      <xsd:simpleType>
        <xsd:restriction base="dms:Choice">
          <xsd:enumeration value="2012"/>
          <xsd:enumeration value="2013"/>
          <xsd:enumeration value="2014"/>
          <xsd:enumeration value="2015"/>
        </xsd:restriction>
      </xsd:simpleType>
    </xsd:element>
    <xsd:element name="Comments" ma:index="10" nillable="true" ma:displayName="Comments" ma:internalName="Comments">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causeformeeting xmlns="ffc5b88e-d2b5-453d-ac69-180bcf5bbe38">Borealis L.A.T Standard Presentation; Version: March 2014</causeformeeting>
    <Year xmlns="ffc5b88e-d2b5-453d-ac69-180bcf5bbe38">2014</Year>
    <Comments xmlns="ffc5b88e-d2b5-453d-ac69-180bcf5bbe38">ROMANIAN</Comments>
  </documentManagement>
</p:properties>
</file>

<file path=customXml/itemProps1.xml><?xml version="1.0" encoding="utf-8"?>
<ds:datastoreItem xmlns:ds="http://schemas.openxmlformats.org/officeDocument/2006/customXml" ds:itemID="{8CE4415D-80F7-49BC-9A01-00D4DB6D5E31}">
  <ds:schemaRefs>
    <ds:schemaRef ds:uri="http://schemas.microsoft.com/sharepoint/v3/contenttype/forms"/>
  </ds:schemaRefs>
</ds:datastoreItem>
</file>

<file path=customXml/itemProps2.xml><?xml version="1.0" encoding="utf-8"?>
<ds:datastoreItem xmlns:ds="http://schemas.openxmlformats.org/officeDocument/2006/customXml" ds:itemID="{B1D3836C-052F-4254-87BD-8EE6EF6476A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fc5b88e-d2b5-453d-ac69-180bcf5bbe3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E1691D7-5A38-4C6D-B74D-A70614B05089}">
  <ds:schemaRefs>
    <ds:schemaRef ds:uri="http://purl.org/dc/terms/"/>
    <ds:schemaRef ds:uri="http://schemas.microsoft.com/office/2006/metadata/properties"/>
    <ds:schemaRef ds:uri="http://www.w3.org/XML/1998/namespace"/>
    <ds:schemaRef ds:uri="http://schemas.microsoft.com/office/2006/documentManagement/types"/>
    <ds:schemaRef ds:uri="http://schemas.microsoft.com/office/infopath/2007/PartnerControls"/>
    <ds:schemaRef ds:uri="http://purl.org/dc/elements/1.1/"/>
    <ds:schemaRef ds:uri="http://purl.org/dc/dcmitype/"/>
    <ds:schemaRef ds:uri="http://schemas.openxmlformats.org/package/2006/metadata/core-properties"/>
    <ds:schemaRef ds:uri="ffc5b88e-d2b5-453d-ac69-180bcf5bbe38"/>
  </ds:schemaRefs>
</ds:datastoreItem>
</file>

<file path=docProps/app.xml><?xml version="1.0" encoding="utf-8"?>
<Properties xmlns="http://schemas.openxmlformats.org/officeDocument/2006/extended-properties" xmlns:vt="http://schemas.openxmlformats.org/officeDocument/2006/docPropsVTypes">
  <Template>blank</Template>
  <TotalTime>2358</TotalTime>
  <Words>4058</Words>
  <Application>Microsoft Office PowerPoint</Application>
  <PresentationFormat>On-screen Show (4:3)</PresentationFormat>
  <Paragraphs>586</Paragraphs>
  <Slides>34</Slides>
  <Notes>1</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34</vt:i4>
      </vt:variant>
    </vt:vector>
  </HeadingPairs>
  <TitlesOfParts>
    <vt:vector size="38" baseType="lpstr">
      <vt:lpstr>blank</vt:lpstr>
      <vt:lpstr>Photo Editor Photo</vt:lpstr>
      <vt:lpstr>Packager Shell Object</vt:lpstr>
      <vt:lpstr>Obiect shell arhivator</vt:lpstr>
      <vt:lpstr>Borealis L.A.T</vt:lpstr>
      <vt:lpstr>O structură solidă pentru viitor este garantată de o fundaţie stabilă…</vt:lpstr>
      <vt:lpstr>… şi ne permite să prezentăm idei inovatoare în întreaga lume</vt:lpstr>
      <vt:lpstr>Borealis furnizează soluţii inovatoare în trei sectoare de activitate</vt:lpstr>
      <vt:lpstr>Capacitate de producţie Linz, Ottmarsheim, Grandpuits, Grand-Quevilly, Le Havre1, Moustier2 &amp; Sas Van Gent2 </vt:lpstr>
      <vt:lpstr>Borealis L.A.T – lider in distribuţia  de îngrăşăminte în Europa Centrală</vt:lpstr>
      <vt:lpstr>Evoluția Borealis L.A.T…</vt:lpstr>
      <vt:lpstr>PowerPoint Presentation</vt:lpstr>
      <vt:lpstr>Amplasament SEVESO - Depozit ingrasaminte Craiova </vt:lpstr>
      <vt:lpstr>…..un amplasament de nivel inferior care devine amplasament  de nivel superior</vt:lpstr>
      <vt:lpstr>…..un amplasament de nivel inferior care devine amplasament  de nivel superior</vt:lpstr>
      <vt:lpstr>SECŢIUNEA a 2-a Obligaţiile generale care revin operatorului  </vt:lpstr>
      <vt:lpstr>b) de a dovedi autorităţilor competente prevăzute la art. 6, în orice moment, în special cu ocazia inspecţiilor prevăzute la art. 20 şi a controalelor prevăzute la art. 13 alin. (1), că a luat toate măsurile necesare pentru prevenirea accidentelor majore care implică substanţe periculoase şi pentru limitarea consecinţelor acestora asupra sănătăţii umane şi asupra mediului.</vt:lpstr>
      <vt:lpstr>Notificarea : intocmita conform cerintelor art. 7 din Legea 59/2016</vt:lpstr>
      <vt:lpstr>Notificare SEVESO III – 3..LISTA SUBSTANTELOR PERICULOASE  prezente pe amplasamentul unitatii economice:</vt:lpstr>
      <vt:lpstr>Politica de prevenire a accidentelor majore</vt:lpstr>
      <vt:lpstr>Politica de prevenire a accidentelor majore</vt:lpstr>
      <vt:lpstr>Schema cu organigrama si asigurarea instiintarii si alarmarii </vt:lpstr>
      <vt:lpstr>II.2. Identificarea si evaluarea pericolelor majore</vt:lpstr>
      <vt:lpstr>Preventia:</vt:lpstr>
      <vt:lpstr>Activităţile care pot genera pericol de accident major sunt:</vt:lpstr>
      <vt:lpstr>Activităţile care pot genera pericol de accident major sunt:</vt:lpstr>
      <vt:lpstr>II.5.3. Evaluarea calitativa a riscurilor de accidente majore</vt:lpstr>
      <vt:lpstr>INFORMAŢII CARE TREBUIE COMUNICATE PUBLICULUI </vt:lpstr>
      <vt:lpstr>INFORMAŢII COMUNICATE PUBLICULUI</vt:lpstr>
      <vt:lpstr>SECŢIUNEA a 5-a  Politica de prevenire a accidentelor majore </vt:lpstr>
      <vt:lpstr>SECŢIUNEA a 7-a Raportul de securitate</vt:lpstr>
      <vt:lpstr>PowerPoint Presentation</vt:lpstr>
      <vt:lpstr>PowerPoint Presentation</vt:lpstr>
      <vt:lpstr>SECŢIUNEA a 9-a Planurile de urgenţă</vt:lpstr>
      <vt:lpstr>SECŢIUNEA a 11-a Informarea publicului</vt:lpstr>
      <vt:lpstr>SECŢIUNEA a 13-a Informaţiile care trebuie furnizate de către operator şi acţiunile care trebuie întreprinse în urma producerii unui accident major </vt:lpstr>
      <vt:lpstr>LISTE DE VERIFICARE PENTRU INSPECŢIA AMPLASAMENTELOR CU ÎNGRĂŞĂMINTE</vt:lpstr>
      <vt:lpstr>PowerPoint Presentation</vt:lpstr>
    </vt:vector>
  </TitlesOfParts>
  <Company>Borealis</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Borealis L.A.T</dc:title>
  <dc:creator>Pramer, Johanna</dc:creator>
  <cp:lastModifiedBy>Dana Popa</cp:lastModifiedBy>
  <cp:revision>312</cp:revision>
  <cp:lastPrinted>2014-01-30T10:03:58Z</cp:lastPrinted>
  <dcterms:created xsi:type="dcterms:W3CDTF">2014-03-10T11:34:58Z</dcterms:created>
  <dcterms:modified xsi:type="dcterms:W3CDTF">2016-11-28T06:41:24Z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0x01010092E94A2BF1600741B9277B692EC776BC</vt:lpwstr>
  </property>
  <property fmtid="{D5CDD505-2E9C-101B-9397-08002B2CF9AE}" pid="3" name="Order">
    <vt:r8>1900</vt:r8>
  </property>
  <property fmtid="{D5CDD505-2E9C-101B-9397-08002B2CF9AE}" pid="4" name="_NewReviewCycle">
    <vt:lpwstr/>
  </property>
</Properties>
</file>